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74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0" r:id="rId3"/>
    <p:sldId id="308" r:id="rId4"/>
    <p:sldId id="329" r:id="rId5"/>
    <p:sldId id="328" r:id="rId6"/>
    <p:sldId id="355" r:id="rId7"/>
    <p:sldId id="356" r:id="rId8"/>
    <p:sldId id="358" r:id="rId9"/>
    <p:sldId id="336" r:id="rId10"/>
    <p:sldId id="354" r:id="rId11"/>
    <p:sldId id="349" r:id="rId12"/>
    <p:sldId id="350" r:id="rId13"/>
    <p:sldId id="351" r:id="rId14"/>
    <p:sldId id="352" r:id="rId15"/>
    <p:sldId id="353" r:id="rId16"/>
    <p:sldId id="343" r:id="rId17"/>
    <p:sldId id="299" r:id="rId18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2-4A33-B0B2-F1677E169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2-4A33-B0B2-F1677E169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2-4A33-B0B2-F1677E169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F2-4A33-B0B2-F1677E1695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F2-4A33-B0B2-F1677E16957A}"/>
              </c:ext>
            </c:extLst>
          </c:dPt>
          <c:dLbls>
            <c:dLbl>
              <c:idx val="2"/>
              <c:layout>
                <c:manualLayout>
                  <c:x val="-0.11674790536222554"/>
                  <c:y val="0.21718447845398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F2-4A33-B0B2-F1677E16957A}"/>
                </c:ext>
              </c:extLst>
            </c:dLbl>
            <c:dLbl>
              <c:idx val="3"/>
              <c:layout>
                <c:manualLayout>
                  <c:x val="-8.4452215899726735E-2"/>
                  <c:y val="1.4059693109906304E-2"/>
                </c:manualLayout>
              </c:layout>
              <c:tx>
                <c:rich>
                  <a:bodyPr/>
                  <a:lstStyle/>
                  <a:p>
                    <a:fld id="{77240E7F-EE9E-48F3-9AFF-E1CE84FC819B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Services</a:t>
                    </a:r>
                    <a:r>
                      <a:rPr lang="en-US" baseline="0" dirty="0"/>
                      <a:t>
</a:t>
                    </a:r>
                    <a:fld id="{9C676CF7-C040-4B9A-BC8B-C26457050BC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53124525911091"/>
                      <c:h val="0.19174437969742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1F2-4A33-B0B2-F1677E16957A}"/>
                </c:ext>
              </c:extLst>
            </c:dLbl>
            <c:dLbl>
              <c:idx val="4"/>
              <c:layout>
                <c:manualLayout>
                  <c:x val="0.35891729950575524"/>
                  <c:y val="4.68658378670803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2258988594615"/>
                      <c:h val="0.19200527849562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1F2-4A33-B0B2-F1677E16957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Sheet1!$C$20:$C$24</c:f>
              <c:strCache>
                <c:ptCount val="5"/>
                <c:pt idx="0">
                  <c:v>Mining</c:v>
                </c:pt>
                <c:pt idx="1">
                  <c:v>Households</c:v>
                </c:pt>
                <c:pt idx="2">
                  <c:v>Commerce &amp; Industry</c:v>
                </c:pt>
                <c:pt idx="3">
                  <c:v>Government</c:v>
                </c:pt>
                <c:pt idx="4">
                  <c:v>Agriculture &amp; Forestry</c:v>
                </c:pt>
              </c:strCache>
            </c:strRef>
          </c:cat>
          <c:val>
            <c:numRef>
              <c:f>Sheet1!$D$20:$D$24</c:f>
              <c:numCache>
                <c:formatCode>0%</c:formatCode>
                <c:ptCount val="5"/>
                <c:pt idx="0">
                  <c:v>0.55000000000000004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F2-4A33-B0B2-F1677E169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9354823667346153"/>
          <c:w val="0.79166666666666663"/>
          <c:h val="0.659656327857494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6AA-4925-9F58-F2811F54955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6AA-4925-9F58-F2811F54955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6AA-4925-9F58-F2811F54955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6AA-4925-9F58-F2811F54955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6AA-4925-9F58-F2811F54955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090F78D-2EB6-4662-B8C5-84815B494CB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B9BBF49-840D-47F8-88C2-F794E9FEF38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AA-4925-9F58-F2811F549556}"/>
                </c:ext>
              </c:extLst>
            </c:dLbl>
            <c:dLbl>
              <c:idx val="1"/>
              <c:layout>
                <c:manualLayout>
                  <c:x val="-2.2706661040540151E-2"/>
                  <c:y val="-4.0180907761272672E-2"/>
                </c:manualLayout>
              </c:layout>
              <c:tx>
                <c:rich>
                  <a:bodyPr/>
                  <a:lstStyle/>
                  <a:p>
                    <a:fld id="{4A057282-3F72-4DFB-BEDD-39D1087094E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576DBEFC-8B1B-4094-8745-0BB5E1AEA4B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AA-4925-9F58-F2811F5495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10A387A-A926-4566-A959-EB2BA3DF6C6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</a:p>
                  <a:p>
                    <a:fld id="{36F3DE16-8823-4C44-BE2B-336DBDB62BEB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AA-4925-9F58-F2811F5495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E7D6A82-841E-4DFC-8C10-DF8C7676A2F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70FCE50B-41A1-4CB2-8F01-83E363499D6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AA-4925-9F58-F2811F549556}"/>
                </c:ext>
              </c:extLst>
            </c:dLbl>
            <c:dLbl>
              <c:idx val="4"/>
              <c:layout>
                <c:manualLayout>
                  <c:x val="0.10898407143660106"/>
                  <c:y val="-1.8295615072649131E-2"/>
                </c:manualLayout>
              </c:layout>
              <c:tx>
                <c:rich>
                  <a:bodyPr/>
                  <a:lstStyle/>
                  <a:p>
                    <a:fld id="{31ED7D96-FEAA-47B5-9612-465D59FF14B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1764C6CF-F4FC-4067-B1B0-8FA838A7B75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6AA-4925-9F58-F2811F549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Hydro</c:v>
                </c:pt>
                <c:pt idx="1">
                  <c:v>Coal</c:v>
                </c:pt>
                <c:pt idx="2">
                  <c:v>HFO</c:v>
                </c:pt>
                <c:pt idx="3">
                  <c:v>Diesel</c:v>
                </c:pt>
                <c:pt idx="4">
                  <c:v>Solar</c:v>
                </c:pt>
              </c:strCache>
            </c:strRef>
          </c:cat>
          <c:val>
            <c:numRef>
              <c:f>Sheet1!$D$3:$D$7</c:f>
              <c:numCache>
                <c:formatCode>0.00%</c:formatCode>
                <c:ptCount val="5"/>
                <c:pt idx="0" formatCode="0%">
                  <c:v>0.83</c:v>
                </c:pt>
                <c:pt idx="1">
                  <c:v>0.1037</c:v>
                </c:pt>
                <c:pt idx="2">
                  <c:v>3.7999999999999999E-2</c:v>
                </c:pt>
                <c:pt idx="3">
                  <c:v>2.86E-2</c:v>
                </c:pt>
                <c:pt idx="4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AA-4925-9F58-F2811F549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Electricity Access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National: </c:v>
                </c:pt>
                <c:pt idx="1">
                  <c:v>Urban: </c:v>
                </c:pt>
                <c:pt idx="2">
                  <c:v>Rural:  (on-grid)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0.314</c:v>
                </c:pt>
                <c:pt idx="1">
                  <c:v>0.67300000000000004</c:v>
                </c:pt>
                <c:pt idx="2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7-4937-B2F8-DC972B04796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National: </c:v>
                </c:pt>
                <c:pt idx="1">
                  <c:v>Urban: </c:v>
                </c:pt>
                <c:pt idx="2">
                  <c:v>Rural:  (on-grid)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1">
                  <c:v>1</c:v>
                </c:pt>
                <c:pt idx="2" formatCode="0.00%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7-4937-B2F8-DC972B0479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1264687"/>
        <c:axId val="2141262607"/>
      </c:barChart>
      <c:catAx>
        <c:axId val="214126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62607"/>
        <c:crosses val="autoZero"/>
        <c:auto val="1"/>
        <c:lblAlgn val="ctr"/>
        <c:lblOffset val="100"/>
        <c:noMultiLvlLbl val="0"/>
      </c:catAx>
      <c:valAx>
        <c:axId val="214126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6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Energy </a:t>
            </a:r>
            <a:r>
              <a:rPr lang="en-US" b="1" dirty="0" smtClean="0"/>
              <a:t>Efficiency</a:t>
            </a:r>
            <a:endParaRPr lang="en-US" b="1" dirty="0"/>
          </a:p>
        </c:rich>
      </c:tx>
      <c:layout>
        <c:manualLayout>
          <c:xMode val="edge"/>
          <c:yMode val="edge"/>
          <c:x val="0.236721591730678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Energy Intensity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Sheet1!$D$6:$E$6</c:f>
              <c:numCache>
                <c:formatCode>General</c:formatCode>
                <c:ptCount val="2"/>
                <c:pt idx="0">
                  <c:v>2015</c:v>
                </c:pt>
                <c:pt idx="1">
                  <c:v>2030</c:v>
                </c:pt>
              </c:numCache>
            </c:numRef>
          </c:cat>
          <c:val>
            <c:numRef>
              <c:f>Sheet1!$D$7:$E$7</c:f>
              <c:numCache>
                <c:formatCode>General</c:formatCode>
                <c:ptCount val="2"/>
                <c:pt idx="0">
                  <c:v>11.84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D-452B-A282-E9A3D295E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796511"/>
        <c:axId val="88803583"/>
      </c:barChart>
      <c:catAx>
        <c:axId val="8879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3583"/>
        <c:crosses val="autoZero"/>
        <c:auto val="1"/>
        <c:lblAlgn val="ctr"/>
        <c:lblOffset val="100"/>
        <c:noMultiLvlLbl val="0"/>
      </c:catAx>
      <c:valAx>
        <c:axId val="88803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Clean </a:t>
            </a:r>
            <a:r>
              <a:rPr lang="en-US" dirty="0"/>
              <a:t>Cooking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Sheet1!$C$10:$C$12</c:f>
              <c:strCache>
                <c:ptCount val="3"/>
                <c:pt idx="0">
                  <c:v>National</c:v>
                </c:pt>
                <c:pt idx="1">
                  <c:v>Urban</c:v>
                </c:pt>
                <c:pt idx="2">
                  <c:v>Rural</c:v>
                </c:pt>
              </c:strCache>
            </c:strRef>
          </c:cat>
          <c:val>
            <c:numRef>
              <c:f>Sheet1!$D$10:$D$12</c:f>
              <c:numCache>
                <c:formatCode>0.00%</c:formatCode>
                <c:ptCount val="3"/>
                <c:pt idx="0" formatCode="0%">
                  <c:v>0.17</c:v>
                </c:pt>
                <c:pt idx="1">
                  <c:v>0.38500000000000001</c:v>
                </c:pt>
                <c:pt idx="2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8-4F6D-A140-7B51FE572430}"/>
            </c:ext>
          </c:extLst>
        </c:ser>
        <c:ser>
          <c:idx val="1"/>
          <c:order val="1"/>
          <c:tx>
            <c:strRef>
              <c:f>Sheet1!$E$9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Sheet1!$C$10:$C$12</c:f>
              <c:strCache>
                <c:ptCount val="3"/>
                <c:pt idx="0">
                  <c:v>National</c:v>
                </c:pt>
                <c:pt idx="1">
                  <c:v>Urban</c:v>
                </c:pt>
                <c:pt idx="2">
                  <c:v>Rural</c:v>
                </c:pt>
              </c:strCache>
            </c:strRef>
          </c:cat>
          <c:val>
            <c:numRef>
              <c:f>Sheet1!$E$10:$E$12</c:f>
              <c:numCache>
                <c:formatCode>0%</c:formatCode>
                <c:ptCount val="3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8-4F6D-A140-7B51FE5724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27616639"/>
        <c:axId val="627623295"/>
      </c:barChart>
      <c:catAx>
        <c:axId val="62761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23295"/>
        <c:crosses val="autoZero"/>
        <c:auto val="1"/>
        <c:lblAlgn val="ctr"/>
        <c:lblOffset val="100"/>
        <c:noMultiLvlLbl val="0"/>
      </c:catAx>
      <c:valAx>
        <c:axId val="6276232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761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17E1-6448-4284-B800-FFEDE09DFE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7DB72-B510-40E8-8838-62B031EA379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3200" b="1" dirty="0" smtClean="0">
              <a:solidFill>
                <a:schemeClr val="tx1"/>
              </a:solidFill>
            </a:rPr>
            <a:t>Solar</a:t>
          </a:r>
          <a:endParaRPr lang="en-US" sz="3200" b="1" dirty="0">
            <a:solidFill>
              <a:schemeClr val="tx1"/>
            </a:solidFill>
          </a:endParaRPr>
        </a:p>
      </dgm:t>
    </dgm:pt>
    <dgm:pt modelId="{0E016C42-753F-4081-A1B9-EF954D3D8FEF}" type="parTrans" cxnId="{93259728-E1BF-4284-A910-286D74947549}">
      <dgm:prSet/>
      <dgm:spPr/>
      <dgm:t>
        <a:bodyPr/>
        <a:lstStyle/>
        <a:p>
          <a:endParaRPr lang="en-US"/>
        </a:p>
      </dgm:t>
    </dgm:pt>
    <dgm:pt modelId="{85EDB7F8-B2FF-4F89-89B0-E965D1F96977}" type="sibTrans" cxnId="{93259728-E1BF-4284-A910-286D74947549}">
      <dgm:prSet/>
      <dgm:spPr/>
      <dgm:t>
        <a:bodyPr/>
        <a:lstStyle/>
        <a:p>
          <a:endParaRPr lang="en-US"/>
        </a:p>
      </dgm:t>
    </dgm:pt>
    <dgm:pt modelId="{F50987AD-8199-480C-8ADE-2B1ADC6DB7B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3000" b="1" dirty="0" smtClean="0">
              <a:solidFill>
                <a:schemeClr val="tx1"/>
              </a:solidFill>
            </a:rPr>
            <a:t>Geothermal</a:t>
          </a:r>
          <a:endParaRPr lang="en-US" sz="3000" b="1" dirty="0">
            <a:solidFill>
              <a:schemeClr val="tx1"/>
            </a:solidFill>
          </a:endParaRPr>
        </a:p>
      </dgm:t>
    </dgm:pt>
    <dgm:pt modelId="{F8630A29-DFB9-4A3B-A683-60441BDEA640}" type="parTrans" cxnId="{F58AFDC1-2A98-46EB-9CFA-02F61D4E7269}">
      <dgm:prSet/>
      <dgm:spPr/>
      <dgm:t>
        <a:bodyPr/>
        <a:lstStyle/>
        <a:p>
          <a:endParaRPr lang="en-US"/>
        </a:p>
      </dgm:t>
    </dgm:pt>
    <dgm:pt modelId="{8E45035A-021C-4EF6-A357-F6B01DC10B61}" type="sibTrans" cxnId="{F58AFDC1-2A98-46EB-9CFA-02F61D4E7269}">
      <dgm:prSet/>
      <dgm:spPr/>
      <dgm:t>
        <a:bodyPr/>
        <a:lstStyle/>
        <a:p>
          <a:endParaRPr lang="en-US"/>
        </a:p>
      </dgm:t>
    </dgm:pt>
    <dgm:pt modelId="{FF038532-7518-4645-A9F5-80151E359D3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 rtl="0"/>
          <a:r>
            <a:rPr lang="en-US" sz="3000" b="1" dirty="0" smtClean="0">
              <a:solidFill>
                <a:schemeClr val="tx1"/>
              </a:solidFill>
            </a:rPr>
            <a:t>Mini-hydro</a:t>
          </a:r>
          <a:endParaRPr lang="en-US" sz="3000" b="1" dirty="0">
            <a:solidFill>
              <a:schemeClr val="tx1"/>
            </a:solidFill>
          </a:endParaRPr>
        </a:p>
      </dgm:t>
    </dgm:pt>
    <dgm:pt modelId="{DD419567-BA2B-4111-AEA2-9BF7124BF55E}" type="parTrans" cxnId="{D4075D2B-F501-4346-A125-92BFFA654E97}">
      <dgm:prSet/>
      <dgm:spPr/>
      <dgm:t>
        <a:bodyPr/>
        <a:lstStyle/>
        <a:p>
          <a:endParaRPr lang="en-US"/>
        </a:p>
      </dgm:t>
    </dgm:pt>
    <dgm:pt modelId="{D0873EA3-8FD5-4245-A5EA-B594722AB6CC}" type="sibTrans" cxnId="{D4075D2B-F501-4346-A125-92BFFA654E97}">
      <dgm:prSet/>
      <dgm:spPr/>
      <dgm:t>
        <a:bodyPr/>
        <a:lstStyle/>
        <a:p>
          <a:endParaRPr lang="en-US"/>
        </a:p>
      </dgm:t>
    </dgm:pt>
    <dgm:pt modelId="{C9ECDF11-9792-4AC9-A245-64A81911DF7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l" rtl="0"/>
          <a:r>
            <a:rPr lang="en-US" sz="3000" b="1" dirty="0" smtClean="0">
              <a:solidFill>
                <a:schemeClr val="tx1"/>
              </a:solidFill>
            </a:rPr>
            <a:t>Biomass</a:t>
          </a:r>
          <a:endParaRPr lang="en-US" sz="3000" b="1" dirty="0">
            <a:solidFill>
              <a:schemeClr val="tx1"/>
            </a:solidFill>
          </a:endParaRPr>
        </a:p>
      </dgm:t>
    </dgm:pt>
    <dgm:pt modelId="{4217B693-658F-4513-B2A4-421E3C49108A}" type="parTrans" cxnId="{68F0FCF7-CA7F-47FC-8F77-9B63B0056450}">
      <dgm:prSet/>
      <dgm:spPr/>
      <dgm:t>
        <a:bodyPr/>
        <a:lstStyle/>
        <a:p>
          <a:endParaRPr lang="en-US"/>
        </a:p>
      </dgm:t>
    </dgm:pt>
    <dgm:pt modelId="{E2026338-0742-4BAB-ABF0-BD1D257097C6}" type="sibTrans" cxnId="{68F0FCF7-CA7F-47FC-8F77-9B63B0056450}">
      <dgm:prSet/>
      <dgm:spPr/>
      <dgm:t>
        <a:bodyPr/>
        <a:lstStyle/>
        <a:p>
          <a:endParaRPr lang="en-US"/>
        </a:p>
      </dgm:t>
    </dgm:pt>
    <dgm:pt modelId="{9E97FABC-503D-405D-BA6B-5A510161BF1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sz="3200" b="1" smtClean="0">
              <a:solidFill>
                <a:schemeClr val="tx1"/>
              </a:solidFill>
            </a:rPr>
            <a:t>Wind</a:t>
          </a:r>
          <a:endParaRPr lang="en-US" sz="3200" b="1" dirty="0">
            <a:solidFill>
              <a:schemeClr val="tx1"/>
            </a:solidFill>
          </a:endParaRPr>
        </a:p>
      </dgm:t>
    </dgm:pt>
    <dgm:pt modelId="{2CB6319D-5962-404A-B21E-C5AD1910E06B}" type="parTrans" cxnId="{F5932E52-98B1-4B36-BAF3-B0E840C18B08}">
      <dgm:prSet/>
      <dgm:spPr/>
      <dgm:t>
        <a:bodyPr/>
        <a:lstStyle/>
        <a:p>
          <a:endParaRPr lang="en-US"/>
        </a:p>
      </dgm:t>
    </dgm:pt>
    <dgm:pt modelId="{EFF75CB3-FF4D-4C9D-B659-35860F791190}" type="sibTrans" cxnId="{F5932E52-98B1-4B36-BAF3-B0E840C18B08}">
      <dgm:prSet/>
      <dgm:spPr/>
      <dgm:t>
        <a:bodyPr/>
        <a:lstStyle/>
        <a:p>
          <a:endParaRPr lang="en-US"/>
        </a:p>
      </dgm:t>
    </dgm:pt>
    <dgm:pt modelId="{582E7FFD-464B-4A23-87CA-F4FD9B71192F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endParaRPr lang="en-US" sz="1800" dirty="0"/>
        </a:p>
      </dgm:t>
    </dgm:pt>
    <dgm:pt modelId="{E4070F01-1E14-463D-9C8A-D75506825CA6}" type="sibTrans" cxnId="{9CD4537E-29AB-410F-B837-1CC061767E12}">
      <dgm:prSet/>
      <dgm:spPr/>
      <dgm:t>
        <a:bodyPr/>
        <a:lstStyle/>
        <a:p>
          <a:endParaRPr lang="en-US"/>
        </a:p>
      </dgm:t>
    </dgm:pt>
    <dgm:pt modelId="{4F18A230-C682-4361-8D37-90A54EA861D0}" type="parTrans" cxnId="{9CD4537E-29AB-410F-B837-1CC061767E12}">
      <dgm:prSet/>
      <dgm:spPr/>
      <dgm:t>
        <a:bodyPr/>
        <a:lstStyle/>
        <a:p>
          <a:endParaRPr lang="en-US"/>
        </a:p>
      </dgm:t>
    </dgm:pt>
    <dgm:pt modelId="{D2C7D274-A1F5-4082-A422-8E5F36F94CA7}" type="pres">
      <dgm:prSet presAssocID="{C7CB17E1-6448-4284-B800-FFEDE09DFE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3626A-B97C-4567-B48C-B1B6FCCD1656}" type="pres">
      <dgm:prSet presAssocID="{2DC7DB72-B510-40E8-8838-62B031EA3790}" presName="linNode" presStyleCnt="0"/>
      <dgm:spPr/>
      <dgm:t>
        <a:bodyPr/>
        <a:lstStyle/>
        <a:p>
          <a:endParaRPr lang="en-US"/>
        </a:p>
      </dgm:t>
    </dgm:pt>
    <dgm:pt modelId="{B84E83D5-6B08-450C-B15A-D6CCAD6C1D05}" type="pres">
      <dgm:prSet presAssocID="{2DC7DB72-B510-40E8-8838-62B031EA3790}" presName="parentText" presStyleLbl="node1" presStyleIdx="0" presStyleCnt="5" custScaleX="65937" custScaleY="1194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4897-6C16-4DF4-A68E-16C9BCB2EA4B}" type="pres">
      <dgm:prSet presAssocID="{85EDB7F8-B2FF-4F89-89B0-E965D1F96977}" presName="sp" presStyleCnt="0"/>
      <dgm:spPr/>
      <dgm:t>
        <a:bodyPr/>
        <a:lstStyle/>
        <a:p>
          <a:endParaRPr lang="en-US"/>
        </a:p>
      </dgm:t>
    </dgm:pt>
    <dgm:pt modelId="{3310F03C-9B23-4E3F-9A41-718650A7DF92}" type="pres">
      <dgm:prSet presAssocID="{9E97FABC-503D-405D-BA6B-5A510161BF1C}" presName="linNode" presStyleCnt="0"/>
      <dgm:spPr/>
      <dgm:t>
        <a:bodyPr/>
        <a:lstStyle/>
        <a:p>
          <a:endParaRPr lang="en-US"/>
        </a:p>
      </dgm:t>
    </dgm:pt>
    <dgm:pt modelId="{1821A948-283C-4D7F-8B0D-02F555927A46}" type="pres">
      <dgm:prSet presAssocID="{9E97FABC-503D-405D-BA6B-5A510161BF1C}" presName="parentText" presStyleLbl="node1" presStyleIdx="1" presStyleCnt="5" custScaleX="65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10478-8F9D-490D-8A32-150D5100CB40}" type="pres">
      <dgm:prSet presAssocID="{EFF75CB3-FF4D-4C9D-B659-35860F791190}" presName="sp" presStyleCnt="0"/>
      <dgm:spPr/>
      <dgm:t>
        <a:bodyPr/>
        <a:lstStyle/>
        <a:p>
          <a:endParaRPr lang="en-US"/>
        </a:p>
      </dgm:t>
    </dgm:pt>
    <dgm:pt modelId="{FF967C54-172D-43E3-857D-D60D39AE46D8}" type="pres">
      <dgm:prSet presAssocID="{F50987AD-8199-480C-8ADE-2B1ADC6DB7B0}" presName="linNode" presStyleCnt="0"/>
      <dgm:spPr/>
      <dgm:t>
        <a:bodyPr/>
        <a:lstStyle/>
        <a:p>
          <a:endParaRPr lang="en-US"/>
        </a:p>
      </dgm:t>
    </dgm:pt>
    <dgm:pt modelId="{AFF7189D-16C1-408F-899F-E1427B5C8838}" type="pres">
      <dgm:prSet presAssocID="{F50987AD-8199-480C-8ADE-2B1ADC6DB7B0}" presName="parentText" presStyleLbl="node1" presStyleIdx="2" presStyleCnt="5" custScaleX="66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22FC-7405-47F5-99E0-BE845634D97D}" type="pres">
      <dgm:prSet presAssocID="{F50987AD-8199-480C-8ADE-2B1ADC6DB7B0}" presName="descendantText" presStyleLbl="alignAccFollowNode1" presStyleIdx="0" presStyleCnt="1" custScaleX="99230" custScaleY="113139" custLinFactNeighborX="1664" custLinFactNeighborY="-2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D6C2F-BFD5-495A-B930-38F340858610}" type="pres">
      <dgm:prSet presAssocID="{8E45035A-021C-4EF6-A357-F6B01DC10B61}" presName="sp" presStyleCnt="0"/>
      <dgm:spPr/>
      <dgm:t>
        <a:bodyPr/>
        <a:lstStyle/>
        <a:p>
          <a:endParaRPr lang="en-US"/>
        </a:p>
      </dgm:t>
    </dgm:pt>
    <dgm:pt modelId="{B787EB24-078D-4511-8C70-ECE412F39680}" type="pres">
      <dgm:prSet presAssocID="{FF038532-7518-4645-A9F5-80151E359D38}" presName="linNode" presStyleCnt="0"/>
      <dgm:spPr/>
      <dgm:t>
        <a:bodyPr/>
        <a:lstStyle/>
        <a:p>
          <a:endParaRPr lang="en-US"/>
        </a:p>
      </dgm:t>
    </dgm:pt>
    <dgm:pt modelId="{EEB2DF14-0A77-4DB0-B8F0-0546F7363AD1}" type="pres">
      <dgm:prSet presAssocID="{FF038532-7518-4645-A9F5-80151E359D38}" presName="parentText" presStyleLbl="node1" presStyleIdx="3" presStyleCnt="5" custScaleX="646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3C5D0-0F21-4EAB-B338-BA4DEA4218EE}" type="pres">
      <dgm:prSet presAssocID="{D0873EA3-8FD5-4245-A5EA-B594722AB6CC}" presName="sp" presStyleCnt="0"/>
      <dgm:spPr/>
      <dgm:t>
        <a:bodyPr/>
        <a:lstStyle/>
        <a:p>
          <a:endParaRPr lang="en-US"/>
        </a:p>
      </dgm:t>
    </dgm:pt>
    <dgm:pt modelId="{93755B80-B44F-4CA7-BAE3-EBE69936B117}" type="pres">
      <dgm:prSet presAssocID="{C9ECDF11-9792-4AC9-A245-64A81911DF7A}" presName="linNode" presStyleCnt="0"/>
      <dgm:spPr/>
      <dgm:t>
        <a:bodyPr/>
        <a:lstStyle/>
        <a:p>
          <a:endParaRPr lang="en-US"/>
        </a:p>
      </dgm:t>
    </dgm:pt>
    <dgm:pt modelId="{2EA4A0B5-E81A-4305-92C7-437430F57101}" type="pres">
      <dgm:prSet presAssocID="{C9ECDF11-9792-4AC9-A245-64A81911DF7A}" presName="parentText" presStyleLbl="node1" presStyleIdx="4" presStyleCnt="5" custScaleX="643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59728-E1BF-4284-A910-286D74947549}" srcId="{C7CB17E1-6448-4284-B800-FFEDE09DFE0A}" destId="{2DC7DB72-B510-40E8-8838-62B031EA3790}" srcOrd="0" destOrd="0" parTransId="{0E016C42-753F-4081-A1B9-EF954D3D8FEF}" sibTransId="{85EDB7F8-B2FF-4F89-89B0-E965D1F96977}"/>
    <dgm:cxn modelId="{68F0FCF7-CA7F-47FC-8F77-9B63B0056450}" srcId="{C7CB17E1-6448-4284-B800-FFEDE09DFE0A}" destId="{C9ECDF11-9792-4AC9-A245-64A81911DF7A}" srcOrd="4" destOrd="0" parTransId="{4217B693-658F-4513-B2A4-421E3C49108A}" sibTransId="{E2026338-0742-4BAB-ABF0-BD1D257097C6}"/>
    <dgm:cxn modelId="{E1863962-F758-46B4-AD9B-ABFCC6461EF4}" type="presOf" srcId="{C7CB17E1-6448-4284-B800-FFEDE09DFE0A}" destId="{D2C7D274-A1F5-4082-A422-8E5F36F94CA7}" srcOrd="0" destOrd="0" presId="urn:microsoft.com/office/officeart/2005/8/layout/vList5"/>
    <dgm:cxn modelId="{66966D69-7350-46FC-BE0B-30B128EB2062}" type="presOf" srcId="{9E97FABC-503D-405D-BA6B-5A510161BF1C}" destId="{1821A948-283C-4D7F-8B0D-02F555927A46}" srcOrd="0" destOrd="0" presId="urn:microsoft.com/office/officeart/2005/8/layout/vList5"/>
    <dgm:cxn modelId="{8897C3CE-3F17-4A20-8803-6FBDBB3211FA}" type="presOf" srcId="{C9ECDF11-9792-4AC9-A245-64A81911DF7A}" destId="{2EA4A0B5-E81A-4305-92C7-437430F57101}" srcOrd="0" destOrd="0" presId="urn:microsoft.com/office/officeart/2005/8/layout/vList5"/>
    <dgm:cxn modelId="{B787E41C-224A-4CF5-BC59-43FC8F49F2E0}" type="presOf" srcId="{2DC7DB72-B510-40E8-8838-62B031EA3790}" destId="{B84E83D5-6B08-450C-B15A-D6CCAD6C1D05}" srcOrd="0" destOrd="0" presId="urn:microsoft.com/office/officeart/2005/8/layout/vList5"/>
    <dgm:cxn modelId="{F29B9505-93D3-429B-A9FD-5FBCC589571C}" type="presOf" srcId="{582E7FFD-464B-4A23-87CA-F4FD9B71192F}" destId="{5A1322FC-7405-47F5-99E0-BE845634D97D}" srcOrd="0" destOrd="0" presId="urn:microsoft.com/office/officeart/2005/8/layout/vList5"/>
    <dgm:cxn modelId="{0B5A23AB-B96B-4422-A31E-624494C24642}" type="presOf" srcId="{F50987AD-8199-480C-8ADE-2B1ADC6DB7B0}" destId="{AFF7189D-16C1-408F-899F-E1427B5C8838}" srcOrd="0" destOrd="0" presId="urn:microsoft.com/office/officeart/2005/8/layout/vList5"/>
    <dgm:cxn modelId="{9CD4537E-29AB-410F-B837-1CC061767E12}" srcId="{F50987AD-8199-480C-8ADE-2B1ADC6DB7B0}" destId="{582E7FFD-464B-4A23-87CA-F4FD9B71192F}" srcOrd="0" destOrd="0" parTransId="{4F18A230-C682-4361-8D37-90A54EA861D0}" sibTransId="{E4070F01-1E14-463D-9C8A-D75506825CA6}"/>
    <dgm:cxn modelId="{F5932E52-98B1-4B36-BAF3-B0E840C18B08}" srcId="{C7CB17E1-6448-4284-B800-FFEDE09DFE0A}" destId="{9E97FABC-503D-405D-BA6B-5A510161BF1C}" srcOrd="1" destOrd="0" parTransId="{2CB6319D-5962-404A-B21E-C5AD1910E06B}" sibTransId="{EFF75CB3-FF4D-4C9D-B659-35860F791190}"/>
    <dgm:cxn modelId="{D4075D2B-F501-4346-A125-92BFFA654E97}" srcId="{C7CB17E1-6448-4284-B800-FFEDE09DFE0A}" destId="{FF038532-7518-4645-A9F5-80151E359D38}" srcOrd="3" destOrd="0" parTransId="{DD419567-BA2B-4111-AEA2-9BF7124BF55E}" sibTransId="{D0873EA3-8FD5-4245-A5EA-B594722AB6CC}"/>
    <dgm:cxn modelId="{45E3E2DD-B5A5-452A-9040-369662540DEA}" type="presOf" srcId="{FF038532-7518-4645-A9F5-80151E359D38}" destId="{EEB2DF14-0A77-4DB0-B8F0-0546F7363AD1}" srcOrd="0" destOrd="0" presId="urn:microsoft.com/office/officeart/2005/8/layout/vList5"/>
    <dgm:cxn modelId="{F58AFDC1-2A98-46EB-9CFA-02F61D4E7269}" srcId="{C7CB17E1-6448-4284-B800-FFEDE09DFE0A}" destId="{F50987AD-8199-480C-8ADE-2B1ADC6DB7B0}" srcOrd="2" destOrd="0" parTransId="{F8630A29-DFB9-4A3B-A683-60441BDEA640}" sibTransId="{8E45035A-021C-4EF6-A357-F6B01DC10B61}"/>
    <dgm:cxn modelId="{72EB2280-614D-4A79-AE80-0BDBB11F9447}" type="presParOf" srcId="{D2C7D274-A1F5-4082-A422-8E5F36F94CA7}" destId="{2C53626A-B97C-4567-B48C-B1B6FCCD1656}" srcOrd="0" destOrd="0" presId="urn:microsoft.com/office/officeart/2005/8/layout/vList5"/>
    <dgm:cxn modelId="{D79BD37C-C346-4509-BF79-B0E76C90D55F}" type="presParOf" srcId="{2C53626A-B97C-4567-B48C-B1B6FCCD1656}" destId="{B84E83D5-6B08-450C-B15A-D6CCAD6C1D05}" srcOrd="0" destOrd="0" presId="urn:microsoft.com/office/officeart/2005/8/layout/vList5"/>
    <dgm:cxn modelId="{6E9268E4-B4FD-40E2-A61A-9AB5574D50AA}" type="presParOf" srcId="{D2C7D274-A1F5-4082-A422-8E5F36F94CA7}" destId="{61D64897-6C16-4DF4-A68E-16C9BCB2EA4B}" srcOrd="1" destOrd="0" presId="urn:microsoft.com/office/officeart/2005/8/layout/vList5"/>
    <dgm:cxn modelId="{AF417D6F-6B46-41A1-9084-0C1D95B5F22C}" type="presParOf" srcId="{D2C7D274-A1F5-4082-A422-8E5F36F94CA7}" destId="{3310F03C-9B23-4E3F-9A41-718650A7DF92}" srcOrd="2" destOrd="0" presId="urn:microsoft.com/office/officeart/2005/8/layout/vList5"/>
    <dgm:cxn modelId="{F4DDDC8F-90EA-4307-B76F-03B85F82FF13}" type="presParOf" srcId="{3310F03C-9B23-4E3F-9A41-718650A7DF92}" destId="{1821A948-283C-4D7F-8B0D-02F555927A46}" srcOrd="0" destOrd="0" presId="urn:microsoft.com/office/officeart/2005/8/layout/vList5"/>
    <dgm:cxn modelId="{6F202F62-E70C-43EE-BF60-31D319FD4907}" type="presParOf" srcId="{D2C7D274-A1F5-4082-A422-8E5F36F94CA7}" destId="{ADA10478-8F9D-490D-8A32-150D5100CB40}" srcOrd="3" destOrd="0" presId="urn:microsoft.com/office/officeart/2005/8/layout/vList5"/>
    <dgm:cxn modelId="{A0A6D740-84A2-47A2-B2F2-2B1E11EFA142}" type="presParOf" srcId="{D2C7D274-A1F5-4082-A422-8E5F36F94CA7}" destId="{FF967C54-172D-43E3-857D-D60D39AE46D8}" srcOrd="4" destOrd="0" presId="urn:microsoft.com/office/officeart/2005/8/layout/vList5"/>
    <dgm:cxn modelId="{D4957163-F6E4-4651-A4AD-65473DEBB360}" type="presParOf" srcId="{FF967C54-172D-43E3-857D-D60D39AE46D8}" destId="{AFF7189D-16C1-408F-899F-E1427B5C8838}" srcOrd="0" destOrd="0" presId="urn:microsoft.com/office/officeart/2005/8/layout/vList5"/>
    <dgm:cxn modelId="{C7BBD655-77EE-42F9-BAA8-BADABDCED903}" type="presParOf" srcId="{FF967C54-172D-43E3-857D-D60D39AE46D8}" destId="{5A1322FC-7405-47F5-99E0-BE845634D97D}" srcOrd="1" destOrd="0" presId="urn:microsoft.com/office/officeart/2005/8/layout/vList5"/>
    <dgm:cxn modelId="{1229831C-9BBA-4082-AFD2-55FCE1580F71}" type="presParOf" srcId="{D2C7D274-A1F5-4082-A422-8E5F36F94CA7}" destId="{A8ED6C2F-BFD5-495A-B930-38F340858610}" srcOrd="5" destOrd="0" presId="urn:microsoft.com/office/officeart/2005/8/layout/vList5"/>
    <dgm:cxn modelId="{F2279B67-5E91-494A-837E-0F5BF0965C45}" type="presParOf" srcId="{D2C7D274-A1F5-4082-A422-8E5F36F94CA7}" destId="{B787EB24-078D-4511-8C70-ECE412F39680}" srcOrd="6" destOrd="0" presId="urn:microsoft.com/office/officeart/2005/8/layout/vList5"/>
    <dgm:cxn modelId="{C5F05B9B-6163-4679-8CF4-355749781B97}" type="presParOf" srcId="{B787EB24-078D-4511-8C70-ECE412F39680}" destId="{EEB2DF14-0A77-4DB0-B8F0-0546F7363AD1}" srcOrd="0" destOrd="0" presId="urn:microsoft.com/office/officeart/2005/8/layout/vList5"/>
    <dgm:cxn modelId="{8262D762-74BF-43E3-9631-67B9E42270A5}" type="presParOf" srcId="{D2C7D274-A1F5-4082-A422-8E5F36F94CA7}" destId="{87E3C5D0-0F21-4EAB-B338-BA4DEA4218EE}" srcOrd="7" destOrd="0" presId="urn:microsoft.com/office/officeart/2005/8/layout/vList5"/>
    <dgm:cxn modelId="{5EB0CE43-DB6D-4586-946C-0841419BFE38}" type="presParOf" srcId="{D2C7D274-A1F5-4082-A422-8E5F36F94CA7}" destId="{93755B80-B44F-4CA7-BAE3-EBE69936B117}" srcOrd="8" destOrd="0" presId="urn:microsoft.com/office/officeart/2005/8/layout/vList5"/>
    <dgm:cxn modelId="{88CC774A-AA54-4EBA-A13C-891CFDBADB91}" type="presParOf" srcId="{93755B80-B44F-4CA7-BAE3-EBE69936B117}" destId="{2EA4A0B5-E81A-4305-92C7-437430F571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E83D5-6B08-450C-B15A-D6CCAD6C1D05}">
      <dsp:nvSpPr>
        <dsp:cNvPr id="0" name=""/>
        <dsp:cNvSpPr/>
      </dsp:nvSpPr>
      <dsp:spPr>
        <a:xfrm>
          <a:off x="680523" y="1058"/>
          <a:ext cx="2559188" cy="116826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Solar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37553" y="58088"/>
        <a:ext cx="2445128" cy="1054203"/>
      </dsp:txXfrm>
    </dsp:sp>
    <dsp:sp modelId="{1821A948-283C-4D7F-8B0D-02F555927A46}">
      <dsp:nvSpPr>
        <dsp:cNvPr id="0" name=""/>
        <dsp:cNvSpPr/>
      </dsp:nvSpPr>
      <dsp:spPr>
        <a:xfrm>
          <a:off x="680523" y="1218227"/>
          <a:ext cx="2547237" cy="978108"/>
        </a:xfrm>
        <a:prstGeom prst="round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</a:rPr>
            <a:t>Wind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28270" y="1265974"/>
        <a:ext cx="2451743" cy="882614"/>
      </dsp:txXfrm>
    </dsp:sp>
    <dsp:sp modelId="{5A1322FC-7405-47F5-99E0-BE845634D97D}">
      <dsp:nvSpPr>
        <dsp:cNvPr id="0" name=""/>
        <dsp:cNvSpPr/>
      </dsp:nvSpPr>
      <dsp:spPr>
        <a:xfrm rot="5400000">
          <a:off x="6306506" y="-712583"/>
          <a:ext cx="885298" cy="685358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3322363" y="2314777"/>
        <a:ext cx="6810368" cy="798864"/>
      </dsp:txXfrm>
    </dsp:sp>
    <dsp:sp modelId="{AFF7189D-16C1-408F-899F-E1427B5C8838}">
      <dsp:nvSpPr>
        <dsp:cNvPr id="0" name=""/>
        <dsp:cNvSpPr/>
      </dsp:nvSpPr>
      <dsp:spPr>
        <a:xfrm>
          <a:off x="680523" y="2245241"/>
          <a:ext cx="2577191" cy="978108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Geothermal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728270" y="2292988"/>
        <a:ext cx="2481697" cy="882614"/>
      </dsp:txXfrm>
    </dsp:sp>
    <dsp:sp modelId="{EEB2DF14-0A77-4DB0-B8F0-0546F7363AD1}">
      <dsp:nvSpPr>
        <dsp:cNvPr id="0" name=""/>
        <dsp:cNvSpPr/>
      </dsp:nvSpPr>
      <dsp:spPr>
        <a:xfrm>
          <a:off x="680523" y="3272256"/>
          <a:ext cx="2511106" cy="978108"/>
        </a:xfrm>
        <a:prstGeom prst="roundRect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Mini-hydro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728270" y="3320003"/>
        <a:ext cx="2415612" cy="882614"/>
      </dsp:txXfrm>
    </dsp:sp>
    <dsp:sp modelId="{2EA4A0B5-E81A-4305-92C7-437430F57101}">
      <dsp:nvSpPr>
        <dsp:cNvPr id="0" name=""/>
        <dsp:cNvSpPr/>
      </dsp:nvSpPr>
      <dsp:spPr>
        <a:xfrm>
          <a:off x="680523" y="4299270"/>
          <a:ext cx="2501432" cy="978108"/>
        </a:xfrm>
        <a:prstGeom prst="roundRect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Biomass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728270" y="4347017"/>
        <a:ext cx="2405938" cy="882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DA9D8-E6EB-49FD-B69C-320FA95AE878}" type="datetimeFigureOut">
              <a:rPr lang="en-US"/>
              <a:pPr>
                <a:defRPr/>
              </a:pPr>
              <a:t>5/30/2019</a:t>
            </a:fld>
            <a:endParaRPr lang="en-ZA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706791E-8D24-495E-BFA0-48E74964E03C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A8B715-24DE-4CAA-8BE4-4E17D861207A}" type="datetimeFigureOut">
              <a:rPr lang="en-US"/>
              <a:pPr>
                <a:defRPr/>
              </a:pPr>
              <a:t>5/30/2019</a:t>
            </a:fld>
            <a:endParaRPr lang="en-ZA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99DF286-ABCE-45A1-BF9B-A503B56A761C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altLang="en-US"/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F20761AE-8664-4E99-AE79-FC206A56AA44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F286-ABCE-45A1-BF9B-A503B56A761C}" type="slidenum">
              <a:rPr lang="en-ZA" altLang="en-US" smtClean="0"/>
              <a:pPr/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8117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53C36-22B1-44A7-943E-C25ED34EBB61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19A950-844E-4C06-A088-2F771C09F2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929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EC4B-F02B-4C5F-B1F7-B45C8EF4D5BA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CC6B15-6A28-4BC1-AC5E-6C2EF89FD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0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EC4B-F02B-4C5F-B1F7-B45C8EF4D5BA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CC6B15-6A28-4BC1-AC5E-6C2EF89FD0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50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EC4B-F02B-4C5F-B1F7-B45C8EF4D5BA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CC6B15-6A28-4BC1-AC5E-6C2EF89FD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4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EC4B-F02B-4C5F-B1F7-B45C8EF4D5BA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CC6B15-6A28-4BC1-AC5E-6C2EF89FD0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78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EC4B-F02B-4C5F-B1F7-B45C8EF4D5BA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CC6B15-6A28-4BC1-AC5E-6C2EF89FD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5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43A54-5961-44A5-8C2D-2CBF4EC7F2E9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5635-4D5C-4C68-B42E-02A3DDD6AC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176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22C8E-6278-4438-A8E3-EB72775A41EE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D415-8017-41B6-BA72-EC8568FCC0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11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A1B15-148C-4B79-8F08-6B523979786F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B2C-570B-4BA9-BFCD-6427986DE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72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3F72C-9182-42E1-B874-F2D9C5E640D3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25C763-AC02-450C-B520-29C0F20D26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313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121CD-6CF0-4330-BE8E-80EC6E32B453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6FB8F6-05AF-47A0-B13E-4CD2C54F62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3207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6EBDF-6239-4D36-AA9A-ACA41EA5248E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F126A-A2BC-46A6-89E6-476C24AE29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0137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D045C-E789-4A81-9B52-C673B34379B0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7104-C83A-41C8-9762-EBB9BE64FF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785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88990-0E5A-4676-887D-8433DD190BAC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97F-76A6-4EDF-BB75-B88EB29160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416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82711-3EDE-46D1-9123-6D2A04588DD4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37A5-3BCF-4AFA-A00D-FD604F5D29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2210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D7464-B17C-4812-BD97-81438BC1E7E4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0CF034-1ED1-43C6-B4CC-AA5650DE0B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957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CDEC4B-F02B-4C5F-B1F7-B45C8EF4D5BA}" type="datetimeFigureOut">
              <a:rPr lang="en-US" smtClean="0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CC6B15-6A28-4BC1-AC5E-6C2EF89FD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  <p:sldLayoutId id="2147484758" r:id="rId13"/>
    <p:sldLayoutId id="2147484759" r:id="rId14"/>
    <p:sldLayoutId id="2147484760" r:id="rId15"/>
    <p:sldLayoutId id="2147484761" r:id="rId16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634836" y="765319"/>
            <a:ext cx="9264650" cy="10265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800" b="1" dirty="0" smtClean="0">
                <a:solidFill>
                  <a:schemeClr val="tx1"/>
                </a:solidFill>
              </a:rPr>
              <a:t>Sustainable </a:t>
            </a:r>
            <a:r>
              <a:rPr lang="en-US" altLang="en-US" sz="4800" b="1" dirty="0">
                <a:solidFill>
                  <a:schemeClr val="tx1"/>
                </a:solidFill>
              </a:rPr>
              <a:t>Energy for All (</a:t>
            </a:r>
            <a:r>
              <a:rPr lang="en-US" altLang="en-US" sz="4800" b="1" dirty="0" smtClean="0">
                <a:solidFill>
                  <a:schemeClr val="tx1"/>
                </a:solidFill>
              </a:rPr>
              <a:t>SEFORALL</a:t>
            </a:r>
            <a:r>
              <a:rPr lang="en-US" altLang="en-US" sz="4800" b="1" dirty="0">
                <a:solidFill>
                  <a:schemeClr val="tx1"/>
                </a:solidFill>
              </a:rPr>
              <a:t>)</a:t>
            </a:r>
            <a:endParaRPr lang="en-US" altLang="en-US" sz="5300" b="1" dirty="0">
              <a:solidFill>
                <a:schemeClr val="tx1"/>
              </a:solidFill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1754766" y="2081789"/>
            <a:ext cx="9490075" cy="4503738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</a:rPr>
              <a:t>Zambia Action </a:t>
            </a:r>
            <a:r>
              <a:rPr lang="en-US" altLang="en-US" sz="3600" b="1" dirty="0">
                <a:solidFill>
                  <a:schemeClr val="tx1"/>
                </a:solidFill>
              </a:rPr>
              <a:t>Agenda &amp; Investment Plan</a:t>
            </a:r>
          </a:p>
          <a:p>
            <a:pPr algn="ctr"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Chipampa Chola</a:t>
            </a:r>
          </a:p>
          <a:p>
            <a:pPr algn="ctr"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Energy Officer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tx1"/>
                </a:solidFill>
              </a:rPr>
              <a:t>Ministry of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Energy</a:t>
            </a:r>
          </a:p>
          <a:p>
            <a:pPr algn="ctr" eaLnBrk="1" hangingPunct="1"/>
            <a:endParaRPr lang="en-US" altLang="en-US" sz="20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E1126"/>
                </a:solidFill>
              </a:rPr>
              <a:t>Global Conference on Scaling-up Energy Access and Finance in Least Developed </a:t>
            </a:r>
            <a:r>
              <a:rPr lang="en-US" sz="2000" dirty="0" smtClean="0">
                <a:solidFill>
                  <a:srgbClr val="CE1126"/>
                </a:solidFill>
              </a:rPr>
              <a:t>Countries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CE1126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F87"/>
                </a:solidFill>
              </a:rPr>
              <a:t>Beijing, China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F87"/>
                </a:solidFill>
              </a:rPr>
              <a:t>30-31 May, </a:t>
            </a:r>
            <a:r>
              <a:rPr lang="en-US" sz="2000" dirty="0" smtClean="0">
                <a:solidFill>
                  <a:srgbClr val="003F87"/>
                </a:solidFill>
              </a:rPr>
              <a:t>2019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6325" y="2967243"/>
            <a:ext cx="75568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Investment Prospectus</a:t>
            </a:r>
          </a:p>
          <a:p>
            <a:pPr algn="ctr"/>
            <a:r>
              <a:rPr lang="en-US" sz="4400" b="1" dirty="0" smtClean="0"/>
              <a:t>Pipeline Projects 2019-2025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159122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19" y="624110"/>
            <a:ext cx="9721994" cy="70592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Scaling-up </a:t>
            </a:r>
            <a:r>
              <a:rPr lang="en-US" b="1" dirty="0"/>
              <a:t>access to </a:t>
            </a:r>
            <a:r>
              <a:rPr lang="en-US" b="1" dirty="0" smtClean="0"/>
              <a:t>electricity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-674874" y="3078294"/>
            <a:ext cx="333746" cy="374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) </a:t>
            </a:r>
            <a:endParaRPr lang="en-US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82619" y="1428534"/>
            <a:ext cx="4213782" cy="2380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ZA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1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Solar Home Systems Energize Zambia –Private Sector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50,000 SHS installation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</a:t>
            </a:r>
            <a:r>
              <a:rPr lang="en-ZA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$2,500,000</a:t>
            </a:r>
            <a:endParaRPr lang="en-ZA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</a:t>
            </a:r>
            <a:r>
              <a:rPr lang="en-US" sz="1400" dirty="0"/>
              <a:t>$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900,000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Private Sector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63092" y="1428534"/>
            <a:ext cx="5620361" cy="24652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b="1" dirty="0"/>
              <a:t>Project 2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/>
              <a:t>Pay As You Go Solar Home </a:t>
            </a:r>
            <a:r>
              <a:rPr lang="en-US" sz="1400" dirty="0" smtClean="0"/>
              <a:t>Systems</a:t>
            </a:r>
            <a:endParaRPr lang="en-US" sz="1400" dirty="0"/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/>
              <a:t>Target - 100,000 Solar Home Systems (SHS)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ZA" sz="1400" dirty="0"/>
              <a:t>Total Investment (USD) – 2,300,000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/>
              <a:t>Financing Gap – 2,000,000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/>
              <a:t>Developer – Private </a:t>
            </a:r>
            <a:r>
              <a:rPr lang="en-US" sz="1400" dirty="0" smtClean="0"/>
              <a:t>Sector</a:t>
            </a:r>
          </a:p>
          <a:p>
            <a:pPr algn="just">
              <a:lnSpc>
                <a:spcPct val="111000"/>
              </a:lnSpc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782619" y="4006390"/>
            <a:ext cx="5805957" cy="25829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1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3</a:t>
            </a:r>
          </a:p>
          <a:p>
            <a:pPr lvl="0"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Rural electrification projects to scale up electricity access – </a:t>
            </a:r>
          </a:p>
          <a:p>
            <a:pPr lvl="0" algn="just">
              <a:lnSpc>
                <a:spcPct val="111000"/>
              </a:lnSpc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SHS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installation</a:t>
            </a:r>
          </a:p>
          <a:p>
            <a:pPr lvl="0"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(USD) – $13,226,550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$13,226,550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1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PPP (Rural Electrification Authority)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20" t="29841" r="4784" b="10933"/>
          <a:stretch/>
        </p:blipFill>
        <p:spPr>
          <a:xfrm>
            <a:off x="7669762" y="3984172"/>
            <a:ext cx="4376057" cy="2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20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118" y="397867"/>
            <a:ext cx="9845494" cy="1280890"/>
          </a:xfrm>
        </p:spPr>
        <p:txBody>
          <a:bodyPr>
            <a:normAutofit/>
          </a:bodyPr>
          <a:lstStyle/>
          <a:p>
            <a:r>
              <a:rPr lang="en-US" b="1" dirty="0"/>
              <a:t>Access to Modern and Clean Energy Cooking 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9118" y="1678757"/>
            <a:ext cx="6096000" cy="3115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1000"/>
              </a:lnSpc>
            </a:pP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9117" y="4015894"/>
            <a:ext cx="7164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5488" y="1678757"/>
            <a:ext cx="6096000" cy="311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1000"/>
              </a:lnSpc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40948" y="1725325"/>
            <a:ext cx="4444216" cy="215207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ZA" sz="14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1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Scaling biogas installations 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</a:t>
            </a: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3,500 4m2 domestic digesters by 2025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$3,545,500</a:t>
            </a:r>
          </a:p>
          <a:p>
            <a:pPr lvl="0">
              <a:lnSpc>
                <a:spcPct val="111000"/>
              </a:lnSpc>
            </a:pP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$3,545,500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12697" y="1725325"/>
            <a:ext cx="4660467" cy="2152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3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Modern clean cooking solutions 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	100,000 stoves by 2025,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10,000 tons of wood pellets per year. 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200,000 tons per year by 2025.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$36,000,000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$12,000,000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Private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40948" y="4169782"/>
            <a:ext cx="5371749" cy="20093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2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Integrated clean cooking project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Deploy 800,000 ICS, 100 LPG distribution and storage centers by 2024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$9,400,000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$9,400,000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657" b="26667"/>
          <a:stretch/>
        </p:blipFill>
        <p:spPr>
          <a:xfrm>
            <a:off x="9581095" y="4169782"/>
            <a:ext cx="2609314" cy="1881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3" b="62033"/>
          <a:stretch/>
        </p:blipFill>
        <p:spPr>
          <a:xfrm>
            <a:off x="6971781" y="4169782"/>
            <a:ext cx="2609314" cy="18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604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Developing </a:t>
            </a:r>
            <a:r>
              <a:rPr lang="en-US" b="1" dirty="0"/>
              <a:t>and Diversifying the Contribution of Renewable Energy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36074" y="2064430"/>
            <a:ext cx="4959925" cy="21163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ZA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1</a:t>
            </a:r>
          </a:p>
          <a:p>
            <a:pPr lvl="0">
              <a:lnSpc>
                <a:spcPct val="111000"/>
              </a:lnSpc>
            </a:pPr>
            <a:r>
              <a:rPr lang="nb-NO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Alternative Renewable Energy Programme (AREP)</a:t>
            </a:r>
          </a:p>
          <a:p>
            <a:pPr lvl="0">
              <a:lnSpc>
                <a:spcPct val="111000"/>
              </a:lnSpc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400MW (solar and wind)  by 2022</a:t>
            </a:r>
          </a:p>
          <a:p>
            <a:pPr lvl="0">
              <a:lnSpc>
                <a:spcPct val="111000"/>
              </a:lnSpc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$600,000,000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$570,000,000</a:t>
            </a:r>
          </a:p>
          <a:p>
            <a:pPr lvl="0">
              <a:lnSpc>
                <a:spcPct val="111000"/>
              </a:lnSpc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(IDC)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36074" y="4340177"/>
            <a:ext cx="4987633" cy="22730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2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Increased Access to Electricity and Renewable Energy Production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- 20MW (mini grid and off-grid solutions)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165,316,200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$136,616,200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71491" y="2060903"/>
            <a:ext cx="5403273" cy="2119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3</a:t>
            </a:r>
          </a:p>
          <a:p>
            <a:pPr lvl="0">
              <a:lnSpc>
                <a:spcPct val="111000"/>
              </a:lnSpc>
            </a:pPr>
            <a:r>
              <a:rPr lang="en-US" sz="14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Bwengwa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River Geothermal Project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- 48,881MWh per annum over 20 years (Geothermal)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60,000,000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$53,760,000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Private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837" y="4159847"/>
            <a:ext cx="3722914" cy="26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61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Developing </a:t>
            </a:r>
            <a:r>
              <a:rPr lang="en-US" b="1" dirty="0"/>
              <a:t>and Diversifying the Contribution of Renewable Energy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2979" y="4343470"/>
            <a:ext cx="5403273" cy="22548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ZA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5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Upscaling of small hydropower 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&amp; mini grid development</a:t>
            </a:r>
          </a:p>
          <a:p>
            <a:pPr lvl="0">
              <a:lnSpc>
                <a:spcPct val="111000"/>
              </a:lnSpc>
            </a:pP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16.8MW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Hydro Projects</a:t>
            </a:r>
          </a:p>
          <a:p>
            <a:pPr lvl="0">
              <a:lnSpc>
                <a:spcPct val="111000"/>
              </a:lnSpc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$54,316,000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$54,316,000</a:t>
            </a:r>
          </a:p>
          <a:p>
            <a:pPr lvl="0">
              <a:lnSpc>
                <a:spcPct val="111000"/>
              </a:lnSpc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(ZESCO)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69694" y="1880825"/>
            <a:ext cx="5281032" cy="22706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6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Feasibility, construction and commissioning of mini hydro projects 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20MW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Hydro Projects 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61,819,000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$61,819,000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(ZESCO)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59890" y="4343470"/>
            <a:ext cx="5190836" cy="22548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7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Global Energy Transfer Feed-in Tariffs (GET FIT) 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(Phase I and II)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- 200MW over 3 years  (up to 20MW/RE project)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245,490,000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$~ 56,190,000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Local and international private sector IPPs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79" y="1874923"/>
            <a:ext cx="5403273" cy="22765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4</a:t>
            </a:r>
          </a:p>
          <a:p>
            <a:pPr lvl="0">
              <a:lnSpc>
                <a:spcPct val="111000"/>
              </a:lnSpc>
            </a:pPr>
            <a:r>
              <a:rPr lang="en-US" sz="14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Mumbwa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Solar PV Project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- 100MWp on-grid Solar PV plant (50,000 HH) 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$110,000,000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$83,600,000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Private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557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583981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Energy</a:t>
            </a:r>
            <a:r>
              <a:rPr lang="en-US" dirty="0"/>
              <a:t> </a:t>
            </a:r>
            <a:r>
              <a:rPr lang="en-US" b="1" dirty="0"/>
              <a:t>Efficiency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70183" y="1565668"/>
            <a:ext cx="5255490" cy="2369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ZA" sz="14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1</a:t>
            </a:r>
          </a:p>
          <a:p>
            <a:pPr lvl="0">
              <a:lnSpc>
                <a:spcPct val="111000"/>
              </a:lnSpc>
            </a:pP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Power Factor Correction Programme – Phase I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– 	</a:t>
            </a: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5,000 customers, </a:t>
            </a:r>
          </a:p>
          <a:p>
            <a:pPr lvl="0">
              <a:lnSpc>
                <a:spcPct val="111000"/>
              </a:lnSpc>
            </a:pP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194,331MWh/year distribution savings. 	2,596MWh/year transmission savings 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$38,000,000</a:t>
            </a:r>
          </a:p>
          <a:p>
            <a:pPr lvl="0">
              <a:lnSpc>
                <a:spcPct val="111000"/>
              </a:lnSpc>
            </a:pPr>
            <a:r>
              <a:rPr lang="en-US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$38,000,000</a:t>
            </a:r>
          </a:p>
          <a:p>
            <a:pPr lvl="0">
              <a:lnSpc>
                <a:spcPct val="111000"/>
              </a:lnSpc>
            </a:pPr>
            <a:r>
              <a:rPr lang="en-ZA" sz="140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0181" y="4304145"/>
            <a:ext cx="5255491" cy="2437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1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2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Installation of Advanced Metering Infrastructure Platform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-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10,000 metres 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 Investment (USD) – 12,500,000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Financing Gap - $12,500,000</a:t>
            </a:r>
          </a:p>
          <a:p>
            <a:pPr lvl="0">
              <a:lnSpc>
                <a:spcPct val="111000"/>
              </a:lnSpc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 – Public Private Partnership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432" y="2750180"/>
            <a:ext cx="4046801" cy="22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1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162" y="651819"/>
            <a:ext cx="8911687" cy="807526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Key </a:t>
            </a:r>
            <a:r>
              <a:rPr lang="en-GB" sz="3200" b="1" dirty="0" smtClean="0">
                <a:solidFill>
                  <a:schemeClr val="tx1"/>
                </a:solidFill>
              </a:rPr>
              <a:t>Take-</a:t>
            </a:r>
            <a:r>
              <a:rPr lang="en-GB" sz="3200" b="1" dirty="0" err="1" smtClean="0">
                <a:solidFill>
                  <a:schemeClr val="tx1"/>
                </a:solidFill>
              </a:rPr>
              <a:t>Aways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873" y="1644073"/>
            <a:ext cx="9555739" cy="46845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Zambia’s </a:t>
            </a:r>
            <a:r>
              <a:rPr lang="en-US" altLang="en-US" dirty="0">
                <a:solidFill>
                  <a:schemeClr val="tx1"/>
                </a:solidFill>
              </a:rPr>
              <a:t>Investment Prospectus draws on the many on-going activities in </a:t>
            </a:r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dirty="0">
                <a:solidFill>
                  <a:schemeClr val="tx1"/>
                </a:solidFill>
              </a:rPr>
              <a:t>energy sector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Successful implementation of investment pipeline will require close collaboration with Cooperating Partners </a:t>
            </a:r>
            <a:r>
              <a:rPr lang="en-GB" dirty="0" smtClean="0">
                <a:solidFill>
                  <a:schemeClr val="tx1"/>
                </a:solidFill>
              </a:rPr>
              <a:t>(and the private sector) for </a:t>
            </a:r>
            <a:r>
              <a:rPr lang="en-GB" dirty="0">
                <a:solidFill>
                  <a:schemeClr val="tx1"/>
                </a:solidFill>
              </a:rPr>
              <a:t>financial and technical Support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It is envisioned that the IP will achieve the following;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dirty="0">
                <a:solidFill>
                  <a:schemeClr val="tx1"/>
                </a:solidFill>
              </a:rPr>
              <a:t>development of bankable and viable projects,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mobilization </a:t>
            </a:r>
            <a:r>
              <a:rPr lang="en-US" altLang="en-US" dirty="0">
                <a:solidFill>
                  <a:schemeClr val="tx1"/>
                </a:solidFill>
              </a:rPr>
              <a:t>of resources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provide </a:t>
            </a:r>
            <a:r>
              <a:rPr lang="en-US" altLang="en-US" dirty="0">
                <a:solidFill>
                  <a:schemeClr val="tx1"/>
                </a:solidFill>
              </a:rPr>
              <a:t>an opportunity for increased private sector participation in the quest to deliver sustainable energy to all Zambians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5101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4909"/>
            <a:ext cx="12192000" cy="7027817"/>
          </a:xfrm>
          <a:prstGeom prst="rect">
            <a:avLst/>
          </a:prstGeom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6135" y="2496441"/>
            <a:ext cx="11559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6000" dirty="0">
                <a:solidFill>
                  <a:schemeClr val="bg1"/>
                </a:solidFill>
                <a:ea typeface="SimSun" panose="02010600030101010101" pitchFamily="2" charset="-122"/>
              </a:rPr>
              <a:t>Thank You For Your Attention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02524" y="609970"/>
            <a:ext cx="8372516" cy="77274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104900" y="1484313"/>
            <a:ext cx="11087100" cy="5203825"/>
          </a:xfrm>
        </p:spPr>
        <p:txBody>
          <a:bodyPr rtlCol="0">
            <a:normAutofit lnSpcReduction="10000"/>
          </a:bodyPr>
          <a:lstStyle/>
          <a:p>
            <a:pPr marL="969963" indent="-969963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GB" sz="3000" dirty="0">
                <a:solidFill>
                  <a:schemeClr val="tx1"/>
                </a:solidFill>
              </a:rPr>
              <a:t>Country Context</a:t>
            </a:r>
          </a:p>
          <a:p>
            <a:pPr marL="969963" indent="-969963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GB" sz="3000" dirty="0">
                <a:solidFill>
                  <a:schemeClr val="tx1"/>
                </a:solidFill>
              </a:rPr>
              <a:t>Renewable Energy Context</a:t>
            </a:r>
          </a:p>
          <a:p>
            <a:pPr marL="969963" indent="-969963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GB" sz="3000" dirty="0">
                <a:solidFill>
                  <a:schemeClr val="tx1"/>
                </a:solidFill>
              </a:rPr>
              <a:t>Overview of Electricity </a:t>
            </a:r>
            <a:r>
              <a:rPr lang="en-GB" sz="3000" dirty="0" smtClean="0">
                <a:solidFill>
                  <a:schemeClr val="tx1"/>
                </a:solidFill>
              </a:rPr>
              <a:t>Sector</a:t>
            </a:r>
          </a:p>
          <a:p>
            <a:pPr marL="969963" indent="-969963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200" dirty="0" smtClean="0"/>
              <a:t>SE4ALL AA Targets</a:t>
            </a:r>
            <a:endParaRPr lang="en-US" sz="3200" dirty="0"/>
          </a:p>
          <a:p>
            <a:pPr marL="969963" indent="-969963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US" sz="3200" dirty="0" smtClean="0"/>
              <a:t>Policy </a:t>
            </a:r>
            <a:r>
              <a:rPr lang="en-US" sz="3200" dirty="0"/>
              <a:t>Framework &amp; </a:t>
            </a:r>
            <a:r>
              <a:rPr lang="en-US" sz="3200" dirty="0" smtClean="0"/>
              <a:t>Linkages</a:t>
            </a:r>
          </a:p>
          <a:p>
            <a:pPr marL="969963" indent="-969963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Summary of IP pipeline of projects</a:t>
            </a:r>
            <a:endParaRPr lang="en-GB" sz="3000" dirty="0">
              <a:solidFill>
                <a:schemeClr val="tx1"/>
              </a:solidFill>
            </a:endParaRPr>
          </a:p>
          <a:p>
            <a:pPr marL="969963" indent="-969963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 3" charset="2"/>
              <a:buChar char=""/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Key </a:t>
            </a:r>
            <a:r>
              <a:rPr lang="en-GB" sz="3000" dirty="0">
                <a:solidFill>
                  <a:schemeClr val="tx1"/>
                </a:solidFill>
              </a:rPr>
              <a:t>Take-Aways</a:t>
            </a:r>
          </a:p>
          <a:p>
            <a:pPr lvl="2" algn="just" eaLnBrk="1" fontAlgn="auto" hangingPunct="1">
              <a:spcAft>
                <a:spcPts val="1200"/>
              </a:spcAft>
              <a:buFont typeface="Wingdings 3" panose="05040102010807070707" pitchFamily="18" charset="2"/>
              <a:buNone/>
              <a:defRPr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 eaLnBrk="1" fontAlgn="auto" hangingPunct="1">
              <a:spcAft>
                <a:spcPts val="1200"/>
              </a:spcAft>
              <a:buFont typeface="Wingdings 3" charset="2"/>
              <a:buChar char=""/>
              <a:defRPr/>
            </a:pPr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606500" y="635412"/>
            <a:ext cx="9273936" cy="808038"/>
          </a:xfrm>
        </p:spPr>
        <p:txBody>
          <a:bodyPr/>
          <a:lstStyle/>
          <a:p>
            <a:pPr algn="ctr"/>
            <a:r>
              <a:rPr lang="de-DE" altLang="en-US" b="1" dirty="0">
                <a:solidFill>
                  <a:schemeClr val="tx1"/>
                </a:solidFill>
              </a:rPr>
              <a:t>Country Context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www.cia.gov/library/publications/the-world-factbook/graphics/locator/af/za_large_locator.gif">
            <a:extLst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003664" y="1266257"/>
            <a:ext cx="3404705" cy="3075662"/>
          </a:xfrm>
          <a:prstGeom prst="roundRect">
            <a:avLst>
              <a:gd name="adj" fmla="val 4167"/>
            </a:avLst>
          </a:prstGeom>
          <a:solidFill>
            <a:srgbClr val="00B050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9" name="Table 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18633"/>
              </p:ext>
            </p:extLst>
          </p:nvPr>
        </p:nvGraphicFramePr>
        <p:xfrm>
          <a:off x="6588126" y="4359275"/>
          <a:ext cx="4754130" cy="227218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3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Urban Population</a:t>
                      </a:r>
                    </a:p>
                  </a:txBody>
                  <a:tcPr marL="121927" marR="121927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7" marR="12192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r>
                        <a:rPr lang="en-US" altLang="en-US" sz="1800" b="1" dirty="0"/>
                        <a:t>GDP/capita</a:t>
                      </a:r>
                      <a:endParaRPr lang="en-US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US$ 1,178.39</a:t>
                      </a:r>
                    </a:p>
                    <a:p>
                      <a:endParaRPr lang="en-ZA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7" marR="12192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298">
                <a:tc>
                  <a:txBody>
                    <a:bodyPr/>
                    <a:lstStyle/>
                    <a:p>
                      <a:r>
                        <a:rPr lang="en-US" altLang="en-US" sz="1800" b="1" dirty="0"/>
                        <a:t>Main Economic Sectors</a:t>
                      </a:r>
                      <a:endParaRPr lang="en-US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Copper mining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Construction</a:t>
                      </a:r>
                      <a:endParaRPr lang="en-US" sz="18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Agriculture </a:t>
                      </a:r>
                      <a:endParaRPr lang="en-ZA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7" marR="121927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79515"/>
              </p:ext>
            </p:extLst>
          </p:nvPr>
        </p:nvGraphicFramePr>
        <p:xfrm>
          <a:off x="2003664" y="4359277"/>
          <a:ext cx="4584462" cy="227218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0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Southern Africa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/>
                        <a:t>Total </a:t>
                      </a:r>
                      <a:r>
                        <a:rPr lang="en-US" altLang="en-US" sz="1800" b="1" kern="1200"/>
                        <a:t>surface area </a:t>
                      </a:r>
                      <a:endParaRPr lang="en-US" sz="1800" b="1" kern="1200" dirty="0"/>
                    </a:p>
                    <a:p>
                      <a:endParaRPr lang="en-US" sz="1800" b="0" dirty="0"/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752,614 </a:t>
                      </a:r>
                      <a:r>
                        <a:rPr lang="en-US" sz="1800" kern="1200" dirty="0" err="1"/>
                        <a:t>Km</a:t>
                      </a:r>
                      <a:r>
                        <a:rPr lang="en-US" sz="1800" kern="1200" baseline="30000" dirty="0" err="1"/>
                        <a:t>2</a:t>
                      </a:r>
                      <a:endParaRPr lang="en-US" sz="1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5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Population (2016)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Calibri" pitchFamily="34" charset="0"/>
                          <a:cs typeface="Calibri" pitchFamily="34" charset="0"/>
                        </a:rPr>
                        <a:t>17.9 million</a:t>
                      </a:r>
                      <a:endParaRPr lang="en-US" sz="1800" dirty="0"/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/>
                        <a:t>Population Density</a:t>
                      </a:r>
                      <a:endParaRPr lang="en-US" sz="1800" b="1" kern="1200" dirty="0"/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/km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dirty="0"/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94" y="1266257"/>
            <a:ext cx="4531206" cy="3041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550985" y="678657"/>
            <a:ext cx="8910637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Overview of Electricity Sector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b="1" dirty="0"/>
          </a:p>
        </p:txBody>
      </p:sp>
      <p:graphicFrame>
        <p:nvGraphicFramePr>
          <p:cNvPr id="46" name="Content Placeholder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574575"/>
              </p:ext>
            </p:extLst>
          </p:nvPr>
        </p:nvGraphicFramePr>
        <p:xfrm>
          <a:off x="4149543" y="2016124"/>
          <a:ext cx="3816531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065588" y="1395413"/>
            <a:ext cx="0" cy="457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08950" y="1433513"/>
            <a:ext cx="0" cy="457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3" name="Group 19"/>
          <p:cNvGrpSpPr>
            <a:grpSpLocks/>
          </p:cNvGrpSpPr>
          <p:nvPr/>
        </p:nvGrpSpPr>
        <p:grpSpPr bwMode="auto">
          <a:xfrm>
            <a:off x="0" y="1428750"/>
            <a:ext cx="11982450" cy="506413"/>
            <a:chOff x="104219" y="1042054"/>
            <a:chExt cx="11983562" cy="353743"/>
          </a:xfrm>
        </p:grpSpPr>
        <p:sp>
          <p:nvSpPr>
            <p:cNvPr id="17" name="Rounded Rectangle 16"/>
            <p:cNvSpPr/>
            <p:nvPr/>
          </p:nvSpPr>
          <p:spPr>
            <a:xfrm>
              <a:off x="104219" y="1042054"/>
              <a:ext cx="3881798" cy="353743"/>
            </a:xfrm>
            <a:prstGeom prst="roundRect">
              <a:avLst/>
            </a:prstGeom>
            <a:solidFill>
              <a:srgbClr val="009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ea typeface="Avenir Heavy" charset="0"/>
                  <a:cs typeface="Avenir Heavy" charset="0"/>
                </a:rPr>
                <a:t>Generation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54308" y="1042054"/>
              <a:ext cx="3883385" cy="353743"/>
            </a:xfrm>
            <a:prstGeom prst="roundRect">
              <a:avLst/>
            </a:prstGeom>
            <a:solidFill>
              <a:srgbClr val="009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ea typeface="Avenir Heavy" charset="0"/>
                  <a:cs typeface="Avenir Heavy" charset="0"/>
                </a:rPr>
                <a:t>Consumption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05984" y="1042054"/>
              <a:ext cx="3881797" cy="353743"/>
            </a:xfrm>
            <a:prstGeom prst="roundRect">
              <a:avLst/>
            </a:prstGeom>
            <a:solidFill>
              <a:srgbClr val="009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ea typeface="Avenir Heavy" charset="0"/>
                  <a:cs typeface="Avenir Heavy" charset="0"/>
                </a:rPr>
                <a:t> Access</a:t>
              </a:r>
            </a:p>
          </p:txBody>
        </p:sp>
      </p:grpSp>
      <p:grpSp>
        <p:nvGrpSpPr>
          <p:cNvPr id="1034" name="Group 63"/>
          <p:cNvGrpSpPr>
            <a:grpSpLocks/>
          </p:cNvGrpSpPr>
          <p:nvPr/>
        </p:nvGrpSpPr>
        <p:grpSpPr bwMode="auto">
          <a:xfrm>
            <a:off x="8101013" y="2277755"/>
            <a:ext cx="4015578" cy="3940482"/>
            <a:chOff x="4097376" y="1448544"/>
            <a:chExt cx="4015419" cy="4435098"/>
          </a:xfrm>
        </p:grpSpPr>
        <p:grpSp>
          <p:nvGrpSpPr>
            <p:cNvPr id="1041" name="Group 42"/>
            <p:cNvGrpSpPr>
              <a:grpSpLocks/>
            </p:cNvGrpSpPr>
            <p:nvPr/>
          </p:nvGrpSpPr>
          <p:grpSpPr bwMode="auto">
            <a:xfrm>
              <a:off x="4097376" y="1448544"/>
              <a:ext cx="4015419" cy="4435098"/>
              <a:chOff x="4097376" y="1448544"/>
              <a:chExt cx="4015419" cy="4435098"/>
            </a:xfrm>
          </p:grpSpPr>
          <p:grpSp>
            <p:nvGrpSpPr>
              <p:cNvPr id="1046" name="Group 43"/>
              <p:cNvGrpSpPr>
                <a:grpSpLocks/>
              </p:cNvGrpSpPr>
              <p:nvPr/>
            </p:nvGrpSpPr>
            <p:grpSpPr bwMode="auto">
              <a:xfrm>
                <a:off x="4097376" y="1448544"/>
                <a:ext cx="3870170" cy="922317"/>
                <a:chOff x="4097376" y="1448544"/>
                <a:chExt cx="3870170" cy="922317"/>
              </a:xfrm>
            </p:grpSpPr>
            <p:sp>
              <p:nvSpPr>
                <p:cNvPr id="42" name="Stored Data 56"/>
                <p:cNvSpPr>
                  <a:spLocks noChangeArrowheads="1"/>
                </p:cNvSpPr>
                <p:nvPr/>
              </p:nvSpPr>
              <p:spPr bwMode="auto">
                <a:xfrm rot="10800000">
                  <a:off x="4686314" y="1489985"/>
                  <a:ext cx="3281232" cy="866582"/>
                </a:xfrm>
                <a:prstGeom prst="flowChartOnlineStorag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rgbClr val="364F25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097376" y="1448544"/>
                  <a:ext cx="1166766" cy="922317"/>
                </a:xfrm>
                <a:prstGeom prst="ellipse">
                  <a:avLst/>
                </a:prstGeom>
                <a:solidFill>
                  <a:srgbClr val="D0E3B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700" b="1" dirty="0">
                      <a:solidFill>
                        <a:schemeClr val="tx1"/>
                      </a:solidFill>
                      <a:ea typeface="Avenir Heavy" charset="0"/>
                      <a:cs typeface="Avenir Heavy" charset="0"/>
                    </a:rPr>
                    <a:t>31.2%</a:t>
                  </a:r>
                </a:p>
              </p:txBody>
            </p:sp>
          </p:grpSp>
          <p:grpSp>
            <p:nvGrpSpPr>
              <p:cNvPr id="1047" name="Group 44"/>
              <p:cNvGrpSpPr>
                <a:grpSpLocks/>
              </p:cNvGrpSpPr>
              <p:nvPr/>
            </p:nvGrpSpPr>
            <p:grpSpPr bwMode="auto">
              <a:xfrm>
                <a:off x="4151347" y="2708656"/>
                <a:ext cx="3843979" cy="925040"/>
                <a:chOff x="4151347" y="1737988"/>
                <a:chExt cx="3843979" cy="925040"/>
              </a:xfrm>
            </p:grpSpPr>
            <p:sp>
              <p:nvSpPr>
                <p:cNvPr id="40" name="Stored Data 54"/>
                <p:cNvSpPr>
                  <a:spLocks noChangeArrowheads="1"/>
                </p:cNvSpPr>
                <p:nvPr/>
              </p:nvSpPr>
              <p:spPr bwMode="auto">
                <a:xfrm rot="10800000">
                  <a:off x="4749018" y="1737988"/>
                  <a:ext cx="3246308" cy="868368"/>
                </a:xfrm>
                <a:prstGeom prst="flowChartOnlineStorag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rgbClr val="364F25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51347" y="1740711"/>
                  <a:ext cx="1166765" cy="922317"/>
                </a:xfrm>
                <a:prstGeom prst="ellipse">
                  <a:avLst/>
                </a:prstGeom>
                <a:solidFill>
                  <a:srgbClr val="D0E3B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700" b="1" dirty="0">
                      <a:solidFill>
                        <a:schemeClr val="tx1"/>
                      </a:solidFill>
                      <a:ea typeface="Avenir Heavy" charset="0"/>
                      <a:cs typeface="Avenir Heavy" charset="0"/>
                    </a:rPr>
                    <a:t>67.7%</a:t>
                  </a:r>
                </a:p>
              </p:txBody>
            </p:sp>
          </p:grpSp>
          <p:grpSp>
            <p:nvGrpSpPr>
              <p:cNvPr id="1048" name="Group 45"/>
              <p:cNvGrpSpPr>
                <a:grpSpLocks/>
              </p:cNvGrpSpPr>
              <p:nvPr/>
            </p:nvGrpSpPr>
            <p:grpSpPr bwMode="auto">
              <a:xfrm>
                <a:off x="4211672" y="3870505"/>
                <a:ext cx="3901123" cy="888023"/>
                <a:chOff x="4211672" y="1904011"/>
                <a:chExt cx="3901123" cy="888023"/>
              </a:xfrm>
            </p:grpSpPr>
            <p:sp>
              <p:nvSpPr>
                <p:cNvPr id="38" name="Stored Data 52"/>
                <p:cNvSpPr>
                  <a:spLocks noChangeArrowheads="1"/>
                </p:cNvSpPr>
                <p:nvPr/>
              </p:nvSpPr>
              <p:spPr bwMode="auto">
                <a:xfrm rot="10800000">
                  <a:off x="4802989" y="1913838"/>
                  <a:ext cx="3309806" cy="868368"/>
                </a:xfrm>
                <a:prstGeom prst="flowChartOnlineStorag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rgbClr val="364F25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211672" y="1904011"/>
                  <a:ext cx="1127872" cy="888023"/>
                </a:xfrm>
                <a:prstGeom prst="ellipse">
                  <a:avLst/>
                </a:prstGeom>
                <a:solidFill>
                  <a:srgbClr val="D0E3B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700" b="1" dirty="0">
                      <a:solidFill>
                        <a:schemeClr val="tx1"/>
                      </a:solidFill>
                      <a:ea typeface="Avenir Heavy" charset="0"/>
                      <a:cs typeface="Avenir Heavy" charset="0"/>
                    </a:rPr>
                    <a:t>4.4</a:t>
                  </a:r>
                  <a:r>
                    <a:rPr lang="en-US" sz="2000" b="1" dirty="0">
                      <a:solidFill>
                        <a:schemeClr val="tx1"/>
                      </a:solidFill>
                      <a:ea typeface="Avenir Heavy" charset="0"/>
                      <a:cs typeface="Avenir Heavy" charset="0"/>
                    </a:rPr>
                    <a:t>%</a:t>
                  </a:r>
                </a:p>
              </p:txBody>
            </p:sp>
          </p:grpSp>
          <p:grpSp>
            <p:nvGrpSpPr>
              <p:cNvPr id="1049" name="Group 47"/>
              <p:cNvGrpSpPr>
                <a:grpSpLocks/>
              </p:cNvGrpSpPr>
              <p:nvPr/>
            </p:nvGrpSpPr>
            <p:grpSpPr bwMode="auto">
              <a:xfrm>
                <a:off x="4211671" y="4987579"/>
                <a:ext cx="3866994" cy="896063"/>
                <a:chOff x="4211671" y="1054173"/>
                <a:chExt cx="3866994" cy="896063"/>
              </a:xfrm>
            </p:grpSpPr>
            <p:sp>
              <p:nvSpPr>
                <p:cNvPr id="34" name="Stored Data 48"/>
                <p:cNvSpPr>
                  <a:spLocks noChangeArrowheads="1"/>
                </p:cNvSpPr>
                <p:nvPr/>
              </p:nvSpPr>
              <p:spPr bwMode="auto">
                <a:xfrm rot="10800000">
                  <a:off x="4768860" y="1083655"/>
                  <a:ext cx="3309805" cy="866581"/>
                </a:xfrm>
                <a:prstGeom prst="flowChartOnlineStorag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rgbClr val="364F25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 b="1">
                      <a:solidFill>
                        <a:schemeClr val="tx1"/>
                      </a:solidFill>
                      <a:latin typeface="Avenir Book" charset="0"/>
                      <a:ea typeface="Avenir Book" charset="0"/>
                      <a:cs typeface="Avenir Book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211671" y="1054173"/>
                  <a:ext cx="1106442" cy="888023"/>
                </a:xfrm>
                <a:prstGeom prst="ellipse">
                  <a:avLst/>
                </a:prstGeom>
                <a:solidFill>
                  <a:srgbClr val="D0E3B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  <a:ea typeface="Avenir Heavy" charset="0"/>
                      <a:cs typeface="Avenir Heavy" charset="0"/>
                    </a:rPr>
                    <a:t>5%</a:t>
                  </a:r>
                </a:p>
              </p:txBody>
            </p:sp>
          </p:grpSp>
        </p:grpSp>
        <p:sp>
          <p:nvSpPr>
            <p:cNvPr id="24" name="TextBox 58"/>
            <p:cNvSpPr txBox="1">
              <a:spLocks noChangeArrowheads="1"/>
            </p:cNvSpPr>
            <p:nvPr/>
          </p:nvSpPr>
          <p:spPr bwMode="auto">
            <a:xfrm>
              <a:off x="5318112" y="1649563"/>
              <a:ext cx="2241461" cy="450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latin typeface="+mn-lt"/>
                  <a:ea typeface="Avenir Heavy" charset="0"/>
                  <a:cs typeface="Avenir Heavy" charset="0"/>
                </a:rPr>
                <a:t>National</a:t>
              </a:r>
            </a:p>
          </p:txBody>
        </p:sp>
        <p:sp>
          <p:nvSpPr>
            <p:cNvPr id="25" name="TextBox 59"/>
            <p:cNvSpPr txBox="1">
              <a:spLocks noChangeArrowheads="1"/>
            </p:cNvSpPr>
            <p:nvPr/>
          </p:nvSpPr>
          <p:spPr bwMode="auto">
            <a:xfrm>
              <a:off x="5251441" y="2929861"/>
              <a:ext cx="2241461" cy="450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latin typeface="+mn-lt"/>
                  <a:ea typeface="Avenir Heavy" charset="0"/>
                  <a:cs typeface="Avenir Heavy" charset="0"/>
                </a:rPr>
                <a:t>Urban </a:t>
              </a:r>
            </a:p>
          </p:txBody>
        </p:sp>
        <p:sp>
          <p:nvSpPr>
            <p:cNvPr id="26" name="TextBox 60"/>
            <p:cNvSpPr txBox="1">
              <a:spLocks noChangeArrowheads="1"/>
            </p:cNvSpPr>
            <p:nvPr/>
          </p:nvSpPr>
          <p:spPr bwMode="auto">
            <a:xfrm>
              <a:off x="5264142" y="4038348"/>
              <a:ext cx="2241461" cy="450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latin typeface="+mn-lt"/>
                  <a:ea typeface="Avenir Heavy" charset="0"/>
                  <a:cs typeface="Avenir Heavy" charset="0"/>
                </a:rPr>
                <a:t>Rural</a:t>
              </a:r>
            </a:p>
          </p:txBody>
        </p:sp>
        <p:sp>
          <p:nvSpPr>
            <p:cNvPr id="28" name="TextBox 62"/>
            <p:cNvSpPr txBox="1">
              <a:spLocks noChangeArrowheads="1"/>
            </p:cNvSpPr>
            <p:nvPr/>
          </p:nvSpPr>
          <p:spPr bwMode="auto">
            <a:xfrm>
              <a:off x="5391286" y="5081383"/>
              <a:ext cx="2243049" cy="7274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defRPr/>
              </a:pPr>
              <a:r>
                <a:rPr lang="en-US" altLang="en-US" b="1" dirty="0">
                  <a:latin typeface="+mn-lt"/>
                  <a:ea typeface="Avenir Heavy" charset="0"/>
                  <a:cs typeface="Avenir Heavy" charset="0"/>
                </a:rPr>
                <a:t>Annual Demand Growth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50825" y="2051050"/>
            <a:ext cx="3633788" cy="4572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58788" y="3946525"/>
            <a:ext cx="3463925" cy="27463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ea typeface="Avenir Heavy" charset="0"/>
                <a:cs typeface="Avenir Heavy" charset="0"/>
              </a:rPr>
              <a:t>Installed Capacity by source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4650" y="2132013"/>
            <a:ext cx="3449638" cy="17383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a typeface="Avenir Heavy" charset="0"/>
                <a:cs typeface="Avenir Heavy" charset="0"/>
              </a:rPr>
              <a:t>2,878 MW</a:t>
            </a:r>
          </a:p>
          <a:p>
            <a:pPr algn="ctr">
              <a:spcAft>
                <a:spcPts val="1000"/>
              </a:spcAft>
              <a:defRPr/>
            </a:pPr>
            <a:r>
              <a:rPr lang="en-US" dirty="0">
                <a:solidFill>
                  <a:schemeClr val="tx1"/>
                </a:solidFill>
                <a:ea typeface="Avenir Book" charset="0"/>
                <a:cs typeface="Avenir Book" charset="0"/>
              </a:rPr>
              <a:t>Total installed capacity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ea typeface="Avenir Heavy" charset="0"/>
                <a:cs typeface="Avenir Heavy" charset="0"/>
              </a:rPr>
              <a:t>83%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a typeface="Avenir Book" charset="0"/>
                <a:cs typeface="Avenir Book" charset="0"/>
              </a:rPr>
              <a:t>of large hydro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46551" y="4601368"/>
            <a:ext cx="3892550" cy="202406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31775" indent="-231775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Over 50% electricity is consumed by mining sector</a:t>
            </a:r>
          </a:p>
          <a:p>
            <a:pPr marL="231775" indent="-231775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Household sector accounts for 30%</a:t>
            </a:r>
          </a:p>
          <a:p>
            <a:pPr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065522"/>
              </p:ext>
            </p:extLst>
          </p:nvPr>
        </p:nvGraphicFramePr>
        <p:xfrm>
          <a:off x="239895" y="4221163"/>
          <a:ext cx="3682818" cy="24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P spid="60" grpId="0" animBg="1"/>
      <p:bldP spid="63" grpId="0" animBg="1"/>
      <p:bldGraphic spid="4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69774" y="668316"/>
            <a:ext cx="8763000" cy="982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/>
              <a:t>Renewable Energy Context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49034"/>
              </p:ext>
            </p:extLst>
          </p:nvPr>
        </p:nvGraphicFramePr>
        <p:xfrm>
          <a:off x="928688" y="1371600"/>
          <a:ext cx="10791825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285561" y="2623129"/>
            <a:ext cx="7434951" cy="923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Average speed </a:t>
            </a:r>
            <a:r>
              <a:rPr lang="en-US" sz="1600" b="1" dirty="0"/>
              <a:t>7 - 8.2 m/s </a:t>
            </a:r>
            <a:r>
              <a:rPr lang="en-US" sz="1600" dirty="0"/>
              <a:t>at 80 meter height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2 year wind resource assessment completed in December 2018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85561" y="3616041"/>
            <a:ext cx="7434951" cy="9236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80 hot springs available in Zambia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Studies by one IPP shows </a:t>
            </a:r>
            <a:r>
              <a:rPr lang="en-US" sz="1600" b="1" dirty="0">
                <a:solidFill>
                  <a:schemeClr val="tx1"/>
                </a:solidFill>
              </a:rPr>
              <a:t>15MW to 90MW </a:t>
            </a:r>
            <a:r>
              <a:rPr lang="en-US" sz="1600" dirty="0">
                <a:solidFill>
                  <a:schemeClr val="tx1"/>
                </a:solidFill>
              </a:rPr>
              <a:t>potential In Southern Province (</a:t>
            </a:r>
            <a:r>
              <a:rPr lang="en-US" sz="1600" dirty="0" err="1">
                <a:solidFill>
                  <a:schemeClr val="tx1"/>
                </a:solidFill>
              </a:rPr>
              <a:t>Lochniver</a:t>
            </a:r>
            <a:r>
              <a:rPr lang="en-US" sz="1600" dirty="0">
                <a:solidFill>
                  <a:schemeClr val="tx1"/>
                </a:solidFill>
              </a:rPr>
              <a:t> Park)</a:t>
            </a:r>
            <a:r>
              <a:rPr lang="en-US" sz="1600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85561" y="4650803"/>
            <a:ext cx="7434951" cy="9236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Installed capacity of </a:t>
            </a:r>
            <a:r>
              <a:rPr lang="en-GB" sz="1600" b="1" i="1" dirty="0">
                <a:solidFill>
                  <a:schemeClr val="tx1"/>
                </a:solidFill>
              </a:rPr>
              <a:t>39.55 MW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Potential of additional </a:t>
            </a:r>
            <a:r>
              <a:rPr lang="en-GB" sz="1600" b="1" i="1" dirty="0">
                <a:solidFill>
                  <a:schemeClr val="tx1"/>
                </a:solidFill>
              </a:rPr>
              <a:t>38.6 MW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0.64 MW under construction by REA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85561" y="5663530"/>
            <a:ext cx="7434951" cy="92363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Study done by IRENA in </a:t>
            </a:r>
            <a:r>
              <a:rPr lang="en-US" sz="1600" dirty="0" smtClean="0">
                <a:solidFill>
                  <a:schemeClr val="tx1"/>
                </a:solidFill>
              </a:rPr>
              <a:t>2013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indicates</a:t>
            </a:r>
            <a:r>
              <a:rPr lang="en-US" sz="1600" b="1" dirty="0">
                <a:solidFill>
                  <a:schemeClr val="tx1"/>
                </a:solidFill>
              </a:rPr>
              <a:t> 500 MW </a:t>
            </a:r>
            <a:r>
              <a:rPr lang="en-US" sz="1600" dirty="0">
                <a:solidFill>
                  <a:schemeClr val="tx1"/>
                </a:solidFill>
              </a:rPr>
              <a:t>potential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Biomass and Food Security Assessment underway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5561" y="1427162"/>
            <a:ext cx="7434951" cy="1084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6-8hrs/day</a:t>
            </a:r>
            <a:r>
              <a:rPr lang="en-US" sz="1600" dirty="0"/>
              <a:t>, energy output of </a:t>
            </a:r>
            <a:r>
              <a:rPr lang="en-US" sz="1600" b="1" dirty="0"/>
              <a:t>5.5kwh/m</a:t>
            </a:r>
            <a:r>
              <a:rPr lang="en-US" sz="1600" b="1" baseline="30000" dirty="0"/>
              <a:t>2</a:t>
            </a:r>
            <a:r>
              <a:rPr lang="en-US" sz="1600" b="1" dirty="0"/>
              <a:t>/day</a:t>
            </a:r>
            <a:endParaRPr lang="en-ZW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W" sz="1600" dirty="0"/>
              <a:t>Solar resource measurement completed in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Targeting on-grid </a:t>
            </a:r>
            <a:r>
              <a:rPr lang="en-GB" sz="1600" b="1" dirty="0"/>
              <a:t>200 MW </a:t>
            </a:r>
            <a:r>
              <a:rPr lang="en-GB" sz="1600" dirty="0"/>
              <a:t>– </a:t>
            </a:r>
            <a:r>
              <a:rPr lang="en-GB" sz="1600" b="1" dirty="0"/>
              <a:t>Get Fit </a:t>
            </a:r>
            <a:r>
              <a:rPr lang="en-GB" sz="1600" dirty="0"/>
              <a:t>(supported by REFIT Strategy) and </a:t>
            </a:r>
            <a:r>
              <a:rPr lang="en-GB" sz="1600" b="1" dirty="0"/>
              <a:t>600 MW </a:t>
            </a:r>
            <a:r>
              <a:rPr lang="en-GB" sz="1600" dirty="0"/>
              <a:t>- </a:t>
            </a:r>
            <a:r>
              <a:rPr lang="en-GB" sz="1600" b="1" dirty="0"/>
              <a:t>Scaling Solar Program </a:t>
            </a:r>
            <a:endParaRPr lang="en-US" sz="16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8422" y="2773279"/>
            <a:ext cx="4740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Action Agenda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478616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Action Agenda </a:t>
            </a:r>
            <a:r>
              <a:rPr lang="en-US" b="1" dirty="0" smtClean="0">
                <a:solidFill>
                  <a:schemeClr val="tx1"/>
                </a:solidFill>
              </a:rPr>
              <a:t>2030 Targets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83"/>
          <a:stretch/>
        </p:blipFill>
        <p:spPr>
          <a:xfrm>
            <a:off x="9003058" y="1523513"/>
            <a:ext cx="3080040" cy="242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8424087" y="2712932"/>
            <a:ext cx="526088" cy="9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2925" y="1404594"/>
            <a:ext cx="3044304" cy="40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572787"/>
              </p:ext>
            </p:extLst>
          </p:nvPr>
        </p:nvGraphicFramePr>
        <p:xfrm>
          <a:off x="1287379" y="1404595"/>
          <a:ext cx="4126832" cy="25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7130168" y="1334070"/>
            <a:ext cx="3448050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Renewable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774" y="1607270"/>
            <a:ext cx="2167430" cy="242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71804" y="3944691"/>
            <a:ext cx="5371946" cy="28163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GB" altLang="en-US" sz="1200" b="1" dirty="0">
                <a:solidFill>
                  <a:prstClr val="black"/>
                </a:solidFill>
              </a:rPr>
              <a:t>Objective</a:t>
            </a:r>
            <a:r>
              <a:rPr lang="en-GB" altLang="en-US" sz="1200" dirty="0">
                <a:solidFill>
                  <a:prstClr val="black"/>
                </a:solidFill>
              </a:rPr>
              <a:t>: To increase </a:t>
            </a:r>
            <a:r>
              <a:rPr lang="en-GB" altLang="en-US" sz="1200" b="1" dirty="0">
                <a:solidFill>
                  <a:prstClr val="black"/>
                </a:solidFill>
              </a:rPr>
              <a:t>access to modern energy services </a:t>
            </a:r>
            <a:r>
              <a:rPr lang="en-GB" altLang="en-US" sz="1200" dirty="0">
                <a:solidFill>
                  <a:prstClr val="black"/>
                </a:solidFill>
              </a:rPr>
              <a:t>for rural and </a:t>
            </a:r>
            <a:r>
              <a:rPr lang="en-GB" altLang="en-US" sz="1200" dirty="0" err="1">
                <a:solidFill>
                  <a:prstClr val="black"/>
                </a:solidFill>
              </a:rPr>
              <a:t>peri</a:t>
            </a:r>
            <a:r>
              <a:rPr lang="en-GB" altLang="en-US" sz="1200" dirty="0">
                <a:solidFill>
                  <a:prstClr val="black"/>
                </a:solidFill>
              </a:rPr>
              <a:t>-urban </a:t>
            </a:r>
            <a:r>
              <a:rPr lang="en-GB" altLang="en-US" sz="1200" dirty="0" smtClean="0">
                <a:solidFill>
                  <a:prstClr val="black"/>
                </a:solidFill>
              </a:rPr>
              <a:t>households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en-US" sz="1200" b="1" dirty="0" smtClean="0">
                <a:solidFill>
                  <a:prstClr val="black"/>
                </a:solidFill>
              </a:rPr>
              <a:t>Scope: RE </a:t>
            </a:r>
            <a:r>
              <a:rPr lang="en-US" altLang="en-US" sz="1200" b="1" dirty="0">
                <a:solidFill>
                  <a:prstClr val="black"/>
                </a:solidFill>
              </a:rPr>
              <a:t>off-grid/mini-grids </a:t>
            </a:r>
            <a:r>
              <a:rPr lang="en-GB" altLang="en-US" sz="1200" dirty="0">
                <a:solidFill>
                  <a:prstClr val="black"/>
                </a:solidFill>
              </a:rPr>
              <a:t>including </a:t>
            </a:r>
            <a:r>
              <a:rPr lang="en-GB" altLang="en-US" sz="1200" b="1" dirty="0">
                <a:solidFill>
                  <a:prstClr val="black"/>
                </a:solidFill>
              </a:rPr>
              <a:t>solar home </a:t>
            </a:r>
            <a:r>
              <a:rPr lang="en-GB" altLang="en-US" sz="1200" b="1" dirty="0" smtClean="0">
                <a:solidFill>
                  <a:prstClr val="black"/>
                </a:solidFill>
              </a:rPr>
              <a:t>systems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en-US" sz="1200" b="1" dirty="0">
                <a:solidFill>
                  <a:prstClr val="black"/>
                </a:solidFill>
              </a:rPr>
              <a:t>Outcomes/Benefits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Boost </a:t>
            </a:r>
            <a:r>
              <a:rPr lang="en-US" altLang="en-US" sz="1200" b="1" dirty="0">
                <a:solidFill>
                  <a:prstClr val="black"/>
                </a:solidFill>
              </a:rPr>
              <a:t>productive uses of </a:t>
            </a:r>
            <a:r>
              <a:rPr lang="en-US" altLang="en-US" sz="1200" b="1" dirty="0" smtClean="0">
                <a:solidFill>
                  <a:prstClr val="black"/>
                </a:solidFill>
              </a:rPr>
              <a:t>electricity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prstClr val="black"/>
                </a:solidFill>
              </a:rPr>
              <a:t>Improve </a:t>
            </a:r>
            <a:r>
              <a:rPr lang="en-US" altLang="en-US" sz="1200" b="1" dirty="0">
                <a:solidFill>
                  <a:prstClr val="black"/>
                </a:solidFill>
              </a:rPr>
              <a:t>health outcomes </a:t>
            </a:r>
            <a:endParaRPr lang="en-US" altLang="en-US" sz="12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Rationale</a:t>
            </a:r>
            <a:endParaRPr lang="en-US" sz="12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Only 4.4% rural electricity access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Need to intensify off-grid </a:t>
            </a:r>
            <a:r>
              <a:rPr lang="en-US" sz="1200" dirty="0" smtClean="0">
                <a:solidFill>
                  <a:schemeClr val="tx1"/>
                </a:solidFill>
              </a:rPr>
              <a:t>electrification</a:t>
            </a:r>
            <a:endParaRPr lang="en-GB" alt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6114" y="3944691"/>
            <a:ext cx="5495731" cy="28163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defRPr/>
            </a:pPr>
            <a:r>
              <a:rPr lang="en-GB" altLang="en-US" sz="1050" b="1" dirty="0">
                <a:solidFill>
                  <a:schemeClr val="tx1"/>
                </a:solidFill>
              </a:rPr>
              <a:t>Objective: Promote Renewable Energy, </a:t>
            </a:r>
            <a:r>
              <a:rPr lang="en-US" altLang="en-US" sz="1050" b="1" dirty="0">
                <a:solidFill>
                  <a:schemeClr val="tx1"/>
                </a:solidFill>
              </a:rPr>
              <a:t>Diversify energy mix </a:t>
            </a:r>
            <a:r>
              <a:rPr lang="en-US" altLang="en-US" sz="1050" dirty="0">
                <a:solidFill>
                  <a:schemeClr val="tx1"/>
                </a:solidFill>
              </a:rPr>
              <a:t>and promote </a:t>
            </a:r>
            <a:r>
              <a:rPr lang="en-US" altLang="en-US" sz="1050" b="1" dirty="0">
                <a:solidFill>
                  <a:schemeClr val="tx1"/>
                </a:solidFill>
              </a:rPr>
              <a:t>private investment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Scope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Policy and regulatory framework </a:t>
            </a:r>
            <a:r>
              <a:rPr lang="en-US" altLang="en-US" sz="1050" dirty="0">
                <a:solidFill>
                  <a:schemeClr val="tx1"/>
                </a:solidFill>
              </a:rPr>
              <a:t>for renewables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dirty="0">
                <a:solidFill>
                  <a:schemeClr val="tx1"/>
                </a:solidFill>
              </a:rPr>
              <a:t>Project development for </a:t>
            </a:r>
            <a:r>
              <a:rPr lang="en-US" altLang="en-US" sz="1050" b="1" dirty="0">
                <a:solidFill>
                  <a:schemeClr val="tx1"/>
                </a:solidFill>
              </a:rPr>
              <a:t>wind, mini hydro, geothermal and solar</a:t>
            </a:r>
            <a:endParaRPr lang="en-GB" alt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Outcomes/Benefits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dirty="0">
                <a:solidFill>
                  <a:schemeClr val="tx1"/>
                </a:solidFill>
              </a:rPr>
              <a:t>Stable and reliable </a:t>
            </a:r>
            <a:r>
              <a:rPr lang="en-US" altLang="en-US" sz="1050" b="1" dirty="0">
                <a:solidFill>
                  <a:schemeClr val="tx1"/>
                </a:solidFill>
              </a:rPr>
              <a:t>baseload power </a:t>
            </a:r>
            <a:r>
              <a:rPr lang="en-US" altLang="en-US" sz="1050" dirty="0">
                <a:solidFill>
                  <a:schemeClr val="tx1"/>
                </a:solidFill>
              </a:rPr>
              <a:t>/ diversification from (climate sensitive) large hydro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dirty="0">
                <a:solidFill>
                  <a:schemeClr val="tx1"/>
                </a:solidFill>
              </a:rPr>
              <a:t>Improved quality and reliability of electricity provision for </a:t>
            </a:r>
            <a:r>
              <a:rPr lang="en-US" altLang="en-US" sz="1050" b="1" dirty="0">
                <a:solidFill>
                  <a:schemeClr val="tx1"/>
                </a:solidFill>
              </a:rPr>
              <a:t>4.5 million on-grid customers</a:t>
            </a:r>
          </a:p>
          <a:p>
            <a:pPr>
              <a:spcAft>
                <a:spcPts val="60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Rationale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/>
                </a:solidFill>
              </a:rPr>
              <a:t>Availability of </a:t>
            </a:r>
            <a:r>
              <a:rPr lang="en-US" sz="1050" dirty="0" smtClean="0">
                <a:solidFill>
                  <a:schemeClr val="tx1"/>
                </a:solidFill>
              </a:rPr>
              <a:t>solar/wind resource </a:t>
            </a:r>
            <a:r>
              <a:rPr lang="en-US" sz="1050" dirty="0">
                <a:solidFill>
                  <a:schemeClr val="tx1"/>
                </a:solidFill>
              </a:rPr>
              <a:t>measurement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/>
                </a:solidFill>
              </a:rPr>
              <a:t>Strong private sector interest</a:t>
            </a:r>
          </a:p>
        </p:txBody>
      </p:sp>
    </p:spTree>
    <p:extLst>
      <p:ext uri="{BB962C8B-B14F-4D97-AF65-F5344CB8AC3E}">
        <p14:creationId xmlns:p14="http://schemas.microsoft.com/office/powerpoint/2010/main" val="26567886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Action Agenda 2030 </a:t>
            </a:r>
            <a:r>
              <a:rPr lang="en-US" b="1" dirty="0" smtClean="0">
                <a:solidFill>
                  <a:schemeClr val="tx1"/>
                </a:solidFill>
              </a:rPr>
              <a:t>Targets cont..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860397"/>
              </p:ext>
            </p:extLst>
          </p:nvPr>
        </p:nvGraphicFramePr>
        <p:xfrm>
          <a:off x="1398170" y="1543051"/>
          <a:ext cx="4993106" cy="269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543297"/>
              </p:ext>
            </p:extLst>
          </p:nvPr>
        </p:nvGraphicFramePr>
        <p:xfrm>
          <a:off x="6831429" y="1543050"/>
          <a:ext cx="4596063" cy="269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31429" y="4236099"/>
            <a:ext cx="4841166" cy="2433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en-GB" altLang="en-US" sz="1050" b="1" dirty="0">
                <a:solidFill>
                  <a:schemeClr val="tx1"/>
                </a:solidFill>
              </a:rPr>
              <a:t>Objective</a:t>
            </a:r>
            <a:r>
              <a:rPr lang="en-GB" altLang="en-US" sz="1050" dirty="0">
                <a:solidFill>
                  <a:schemeClr val="tx1"/>
                </a:solidFill>
              </a:rPr>
              <a:t>: To increase </a:t>
            </a:r>
            <a:r>
              <a:rPr lang="en-GB" altLang="en-US" sz="1050" b="1" dirty="0">
                <a:solidFill>
                  <a:schemeClr val="tx1"/>
                </a:solidFill>
              </a:rPr>
              <a:t>access to modern </a:t>
            </a:r>
            <a:r>
              <a:rPr lang="en-US" altLang="en-US" sz="1050" b="1" dirty="0">
                <a:solidFill>
                  <a:schemeClr val="tx1"/>
                </a:solidFill>
              </a:rPr>
              <a:t>and Clean Energy Cooking </a:t>
            </a:r>
            <a:r>
              <a:rPr lang="en-US" altLang="en-US" sz="1050" b="1" dirty="0" smtClean="0">
                <a:solidFill>
                  <a:schemeClr val="tx1"/>
                </a:solidFill>
              </a:rPr>
              <a:t>Solutions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1050" b="1" dirty="0" smtClean="0">
                <a:solidFill>
                  <a:schemeClr val="tx1"/>
                </a:solidFill>
              </a:rPr>
              <a:t>Scope: </a:t>
            </a:r>
            <a:r>
              <a:rPr lang="en-GB" altLang="en-US" sz="1050" b="1" dirty="0" smtClean="0">
                <a:solidFill>
                  <a:schemeClr val="tx1"/>
                </a:solidFill>
              </a:rPr>
              <a:t>clean </a:t>
            </a:r>
            <a:r>
              <a:rPr lang="en-GB" altLang="en-US" sz="1050" b="1" dirty="0">
                <a:solidFill>
                  <a:schemeClr val="tx1"/>
                </a:solidFill>
              </a:rPr>
              <a:t>cooking solutions</a:t>
            </a:r>
            <a:r>
              <a:rPr lang="en-GB" altLang="en-US" sz="1050" dirty="0">
                <a:solidFill>
                  <a:schemeClr val="tx1"/>
                </a:solidFill>
              </a:rPr>
              <a:t> (such as LPG, Electricity, biogas &amp; improved cooked stoves</a:t>
            </a:r>
            <a:r>
              <a:rPr lang="en-GB" altLang="en-US" sz="1050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Outcomes/Benefits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dirty="0">
                <a:solidFill>
                  <a:schemeClr val="tx1"/>
                </a:solidFill>
              </a:rPr>
              <a:t>Improve </a:t>
            </a:r>
            <a:r>
              <a:rPr lang="en-US" altLang="en-US" sz="1050" b="1" dirty="0">
                <a:solidFill>
                  <a:schemeClr val="tx1"/>
                </a:solidFill>
              </a:rPr>
              <a:t>health outcomes </a:t>
            </a:r>
            <a:endParaRPr lang="en-US" altLang="en-US" sz="1050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b="1" dirty="0" smtClean="0">
                <a:solidFill>
                  <a:schemeClr val="tx1"/>
                </a:solidFill>
              </a:rPr>
              <a:t>Increased Productivity</a:t>
            </a:r>
          </a:p>
          <a:p>
            <a:pPr>
              <a:spcAft>
                <a:spcPts val="600"/>
              </a:spcAft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Rationale: Low access to Clean Cooking Systems</a:t>
            </a:r>
          </a:p>
          <a:p>
            <a:pPr>
              <a:spcAft>
                <a:spcPts val="600"/>
              </a:spcAft>
              <a:defRPr/>
            </a:pPr>
            <a:endParaRPr lang="en-US" alt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8670" y="4236099"/>
            <a:ext cx="4841166" cy="2433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en-GB" altLang="en-US" sz="1050" b="1" dirty="0">
                <a:solidFill>
                  <a:schemeClr val="tx1"/>
                </a:solidFill>
              </a:rPr>
              <a:t>Objective</a:t>
            </a:r>
            <a:r>
              <a:rPr lang="en-GB" altLang="en-US" sz="1050" dirty="0">
                <a:solidFill>
                  <a:schemeClr val="tx1"/>
                </a:solidFill>
              </a:rPr>
              <a:t>: </a:t>
            </a:r>
            <a:r>
              <a:rPr lang="en-GB" altLang="en-US" sz="1050" b="1" dirty="0">
                <a:solidFill>
                  <a:schemeClr val="tx1"/>
                </a:solidFill>
              </a:rPr>
              <a:t>Objective: </a:t>
            </a:r>
            <a:r>
              <a:rPr lang="en-US" altLang="en-US" sz="1050" b="1" dirty="0">
                <a:solidFill>
                  <a:schemeClr val="tx1"/>
                </a:solidFill>
              </a:rPr>
              <a:t>decrease in energy intensity of 2.4% per year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Scope: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b="1" dirty="0" smtClean="0">
                <a:solidFill>
                  <a:schemeClr val="tx1"/>
                </a:solidFill>
              </a:rPr>
              <a:t>Policy and standards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b="1" dirty="0" smtClean="0">
                <a:solidFill>
                  <a:schemeClr val="tx1"/>
                </a:solidFill>
              </a:rPr>
              <a:t>installation </a:t>
            </a:r>
            <a:r>
              <a:rPr lang="en-US" altLang="en-US" sz="1050" b="1" dirty="0">
                <a:solidFill>
                  <a:schemeClr val="tx1"/>
                </a:solidFill>
              </a:rPr>
              <a:t>of </a:t>
            </a:r>
            <a:r>
              <a:rPr lang="en-US" altLang="en-US" sz="1050" b="1" dirty="0" smtClean="0">
                <a:solidFill>
                  <a:schemeClr val="tx1"/>
                </a:solidFill>
              </a:rPr>
              <a:t>power </a:t>
            </a:r>
            <a:r>
              <a:rPr lang="en-US" altLang="en-US" sz="1050" b="1" dirty="0">
                <a:solidFill>
                  <a:schemeClr val="tx1"/>
                </a:solidFill>
              </a:rPr>
              <a:t>factor correction equipment for medium and large customers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Installation of </a:t>
            </a:r>
            <a:r>
              <a:rPr lang="en-US" altLang="en-US" sz="1050" b="1" dirty="0" smtClean="0">
                <a:solidFill>
                  <a:schemeClr val="tx1"/>
                </a:solidFill>
              </a:rPr>
              <a:t>advanced </a:t>
            </a:r>
            <a:r>
              <a:rPr lang="en-US" altLang="en-US" sz="1050" b="1" dirty="0">
                <a:solidFill>
                  <a:schemeClr val="tx1"/>
                </a:solidFill>
              </a:rPr>
              <a:t>meters for ZESCO medium and large customers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1050" b="1" dirty="0">
                <a:solidFill>
                  <a:schemeClr val="tx1"/>
                </a:solidFill>
              </a:rPr>
              <a:t>Outcomes/Benefits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b="1" dirty="0" smtClean="0">
                <a:solidFill>
                  <a:schemeClr val="tx1"/>
                </a:solidFill>
              </a:rPr>
              <a:t>Huge </a:t>
            </a:r>
            <a:r>
              <a:rPr lang="en-US" altLang="en-US" sz="1050" b="1" dirty="0">
                <a:solidFill>
                  <a:schemeClr val="tx1"/>
                </a:solidFill>
              </a:rPr>
              <a:t>distribution </a:t>
            </a:r>
            <a:r>
              <a:rPr lang="en-US" altLang="en-US" sz="1050" b="1" dirty="0" smtClean="0">
                <a:solidFill>
                  <a:schemeClr val="tx1"/>
                </a:solidFill>
              </a:rPr>
              <a:t>and transmission </a:t>
            </a:r>
            <a:r>
              <a:rPr lang="en-US" altLang="en-US" sz="1050" b="1" dirty="0">
                <a:solidFill>
                  <a:schemeClr val="tx1"/>
                </a:solidFill>
              </a:rPr>
              <a:t>savings </a:t>
            </a:r>
          </a:p>
          <a:p>
            <a:pPr>
              <a:spcAft>
                <a:spcPts val="600"/>
              </a:spcAft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Rationale: Study </a:t>
            </a:r>
            <a:r>
              <a:rPr lang="en-US" sz="1050" b="1" dirty="0">
                <a:solidFill>
                  <a:schemeClr val="tx1"/>
                </a:solidFill>
              </a:rPr>
              <a:t>on power factor correction show huge energy savings</a:t>
            </a:r>
          </a:p>
        </p:txBody>
      </p:sp>
    </p:spTree>
    <p:extLst>
      <p:ext uri="{BB962C8B-B14F-4D97-AF65-F5344CB8AC3E}">
        <p14:creationId xmlns:p14="http://schemas.microsoft.com/office/powerpoint/2010/main" val="27832360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60" y="697779"/>
            <a:ext cx="8912225" cy="92782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Policy Framework &amp; Linkages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551709"/>
            <a:ext cx="8134206" cy="510770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Country’s </a:t>
            </a:r>
            <a:r>
              <a:rPr lang="en-US" sz="2000" dirty="0">
                <a:latin typeface="Garamond" panose="02020404030301010803" pitchFamily="18" charset="0"/>
              </a:rPr>
              <a:t>development blueprint – Vision 2030, </a:t>
            </a:r>
            <a:r>
              <a:rPr lang="en-US" sz="2000" dirty="0" smtClean="0">
                <a:latin typeface="Garamond" panose="02020404030301010803" pitchFamily="18" charset="0"/>
              </a:rPr>
              <a:t>and the </a:t>
            </a:r>
            <a:r>
              <a:rPr lang="en-US" sz="2000" dirty="0">
                <a:latin typeface="Garamond" panose="02020404030301010803" pitchFamily="18" charset="0"/>
              </a:rPr>
              <a:t>Seventh National Development Plan (</a:t>
            </a:r>
            <a:r>
              <a:rPr lang="en-US" sz="2000" dirty="0" smtClean="0">
                <a:latin typeface="Garamond" panose="02020404030301010803" pitchFamily="18" charset="0"/>
              </a:rPr>
              <a:t>7NDP)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IP will be implemented over two cycles: the first one being from 2019 – 2025  and the second one from 2026 -2030</a:t>
            </a:r>
          </a:p>
          <a:p>
            <a:pPr lvl="1"/>
            <a:r>
              <a:rPr lang="en-US" sz="2000" dirty="0" smtClean="0">
                <a:latin typeface="Garamond" panose="02020404030301010803" pitchFamily="18" charset="0"/>
              </a:rPr>
              <a:t>The </a:t>
            </a:r>
            <a:r>
              <a:rPr lang="en-US" sz="2000" dirty="0">
                <a:latin typeface="Garamond" panose="02020404030301010803" pitchFamily="18" charset="0"/>
              </a:rPr>
              <a:t>first cycle will stretch slightly over five years and overlap with the remainder of the 7th National Development Plan, 2017 -2021.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2008 </a:t>
            </a:r>
            <a:r>
              <a:rPr lang="en-US" sz="2000" dirty="0">
                <a:latin typeface="Garamond" panose="02020404030301010803" pitchFamily="18" charset="0"/>
              </a:rPr>
              <a:t>National Energy </a:t>
            </a:r>
            <a:r>
              <a:rPr lang="en-US" sz="2000" dirty="0" smtClean="0">
                <a:latin typeface="Garamond" panose="02020404030301010803" pitchFamily="18" charset="0"/>
              </a:rPr>
              <a:t>Policy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2008 </a:t>
            </a:r>
            <a:r>
              <a:rPr lang="en-US" sz="2000" dirty="0">
                <a:latin typeface="Garamond" panose="02020404030301010803" pitchFamily="18" charset="0"/>
              </a:rPr>
              <a:t>Rural Electrification Master Plan (REMP</a:t>
            </a:r>
            <a:r>
              <a:rPr lang="en-US" sz="2000" dirty="0" smtClean="0">
                <a:latin typeface="Garamond" panose="02020404030301010803" pitchFamily="18" charset="0"/>
              </a:rPr>
              <a:t>): 100</a:t>
            </a:r>
            <a:r>
              <a:rPr lang="en-US" sz="2000" dirty="0">
                <a:latin typeface="Garamond" panose="02020404030301010803" pitchFamily="18" charset="0"/>
              </a:rPr>
              <a:t>% access in urban areas and 50.6% access to electricity in rural areas by </a:t>
            </a:r>
            <a:r>
              <a:rPr lang="en-US" sz="2000" dirty="0" smtClean="0">
                <a:latin typeface="Garamond" panose="02020404030301010803" pitchFamily="18" charset="0"/>
              </a:rPr>
              <a:t>2030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2015 Nationally </a:t>
            </a:r>
            <a:r>
              <a:rPr lang="en-US" sz="2000" dirty="0">
                <a:latin typeface="Garamond" panose="02020404030301010803" pitchFamily="18" charset="0"/>
              </a:rPr>
              <a:t>Determined </a:t>
            </a:r>
            <a:r>
              <a:rPr lang="en-US" sz="2000" dirty="0" smtClean="0">
                <a:latin typeface="Garamond" panose="02020404030301010803" pitchFamily="18" charset="0"/>
              </a:rPr>
              <a:t>Contributions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030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9944</TotalTime>
  <Words>1219</Words>
  <Application>Microsoft Office PowerPoint</Application>
  <PresentationFormat>Widescreen</PresentationFormat>
  <Paragraphs>242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SimSun</vt:lpstr>
      <vt:lpstr>Arial</vt:lpstr>
      <vt:lpstr>Avenir Book</vt:lpstr>
      <vt:lpstr>Avenir Heavy</vt:lpstr>
      <vt:lpstr>Calibri</vt:lpstr>
      <vt:lpstr>Century Gothic</vt:lpstr>
      <vt:lpstr>Garamond</vt:lpstr>
      <vt:lpstr>Tahoma</vt:lpstr>
      <vt:lpstr>Wingdings 3</vt:lpstr>
      <vt:lpstr>Wisp</vt:lpstr>
      <vt:lpstr> Sustainable Energy for All (SEFORALL)</vt:lpstr>
      <vt:lpstr>Outline</vt:lpstr>
      <vt:lpstr>Country Context</vt:lpstr>
      <vt:lpstr>Overview of Electricity Sector </vt:lpstr>
      <vt:lpstr>Renewable Energy Context  </vt:lpstr>
      <vt:lpstr>PowerPoint Presentation</vt:lpstr>
      <vt:lpstr>Action Agenda 2030 Targets</vt:lpstr>
      <vt:lpstr>Action Agenda 2030 Targets cont..</vt:lpstr>
      <vt:lpstr>Policy Framework &amp; Linkages</vt:lpstr>
      <vt:lpstr>PowerPoint Presentation</vt:lpstr>
      <vt:lpstr>Scaling-up access to electricity</vt:lpstr>
      <vt:lpstr>Access to Modern and Clean Energy Cooking Solutions</vt:lpstr>
      <vt:lpstr>Developing and Diversifying the Contribution of Renewable Energy</vt:lpstr>
      <vt:lpstr>Developing and Diversifying the Contribution of Renewable Energy</vt:lpstr>
      <vt:lpstr>Energy Efficiency</vt:lpstr>
      <vt:lpstr>Key Take-Aways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load shedding presentation</dc:title>
  <dc:creator>CHIPAMPA CHOLA</dc:creator>
  <cp:lastModifiedBy>chola chipampa</cp:lastModifiedBy>
  <cp:revision>619</cp:revision>
  <dcterms:created xsi:type="dcterms:W3CDTF">2015-08-13T09:40:00Z</dcterms:created>
  <dcterms:modified xsi:type="dcterms:W3CDTF">2019-05-30T04:17:25Z</dcterms:modified>
</cp:coreProperties>
</file>