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  <p:sldMasterId id="2147483664" r:id="rId2"/>
  </p:sldMasterIdLst>
  <p:notesMasterIdLst>
    <p:notesMasterId r:id="rId8"/>
  </p:notesMasterIdLst>
  <p:sldIdLst>
    <p:sldId id="536" r:id="rId3"/>
    <p:sldId id="532" r:id="rId4"/>
    <p:sldId id="539" r:id="rId5"/>
    <p:sldId id="540" r:id="rId6"/>
    <p:sldId id="537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B38"/>
    <a:srgbClr val="274E13"/>
    <a:srgbClr val="D9EAD3"/>
    <a:srgbClr val="228B44"/>
    <a:srgbClr val="FFFECC"/>
    <a:srgbClr val="B2DF8B"/>
    <a:srgbClr val="6AA850"/>
    <a:srgbClr val="32824F"/>
    <a:srgbClr val="6AA84F"/>
    <a:srgbClr val="C2D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69" autoAdjust="0"/>
    <p:restoredTop sz="85960" autoAdjust="0"/>
  </p:normalViewPr>
  <p:slideViewPr>
    <p:cSldViewPr snapToGrid="0" snapToObjects="1">
      <p:cViewPr>
        <p:scale>
          <a:sx n="71" d="100"/>
          <a:sy n="71" d="100"/>
        </p:scale>
        <p:origin x="2058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-1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98297-F5F6-D040-8838-46CA298B9158}" type="datetimeFigureOut">
              <a:rPr lang="en-US" smtClean="0"/>
              <a:t>5/4/2018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46883-9078-1040-B33D-D8A8541765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54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46883-9078-1040-B33D-D8A8541765A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464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46883-9078-1040-B33D-D8A8541765A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964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46883-9078-1040-B33D-D8A8541765A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9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verture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 8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049" y="153419"/>
            <a:ext cx="4122669" cy="1647672"/>
          </a:xfrm>
          <a:prstGeom prst="rect">
            <a:avLst/>
          </a:prstGeom>
        </p:spPr>
      </p:pic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5631998" y="6347117"/>
            <a:ext cx="3279033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tx1"/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tx1"/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tx1"/>
              </a:solidFill>
              <a:latin typeface="Helvetica CE 75 Bold"/>
              <a:cs typeface="Helvetica CE 75 Bol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451469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9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nterieur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1434315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95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34315"/>
            <a:ext cx="5111750" cy="4691848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 CE 45 Light"/>
                <a:cs typeface="Helvetica CE 45 Light"/>
              </a:defRPr>
            </a:lvl1pPr>
            <a:lvl2pPr>
              <a:defRPr sz="1500" b="0" i="0">
                <a:latin typeface="Helvetica CE 45 Light"/>
                <a:cs typeface="Helvetica CE 45 Light"/>
              </a:defRPr>
            </a:lvl2pPr>
            <a:lvl3pPr>
              <a:defRPr sz="1350" b="0" i="0">
                <a:latin typeface="Helvetica CE 45 Light"/>
                <a:cs typeface="Helvetica CE 45 Light"/>
              </a:defRPr>
            </a:lvl3pPr>
            <a:lvl4pPr>
              <a:defRPr sz="1200" b="0" i="0">
                <a:latin typeface="Helvetica CE 45 Light"/>
                <a:cs typeface="Helvetica CE 45 Light"/>
              </a:defRPr>
            </a:lvl4pPr>
            <a:lvl5pPr>
              <a:defRPr sz="1050" b="0" i="0">
                <a:latin typeface="Helvetica CE 45 Light"/>
                <a:cs typeface="Helvetica CE 45 Ligh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2596365"/>
            <a:ext cx="3008313" cy="3529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Helvetica CE 45 Light"/>
                <a:cs typeface="Helvetica CE 45 Light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Image 8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8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nterieur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0" i="0">
                <a:solidFill>
                  <a:srgbClr val="008000"/>
                </a:solidFill>
                <a:latin typeface="Kabel Heavy"/>
                <a:cs typeface="Kabel Heavy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Helvetica CE 45 Light"/>
                <a:cs typeface="Helvetica CE 45 Light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Image 8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89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487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ieur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057" y="274638"/>
            <a:ext cx="7816405" cy="1143000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3054" y="1600206"/>
            <a:ext cx="7884596" cy="4525963"/>
          </a:xfrm>
          <a:prstGeom prst="rect">
            <a:avLst/>
          </a:prstGeom>
        </p:spPr>
        <p:txBody>
          <a:bodyPr vert="eaVert"/>
          <a:lstStyle>
            <a:lvl1pPr>
              <a:defRPr sz="2100" b="0" i="0">
                <a:solidFill>
                  <a:srgbClr val="008000"/>
                </a:solidFill>
                <a:latin typeface="Helvetica CE 45 Light"/>
                <a:cs typeface="Helvetica CE 45 Light"/>
              </a:defRPr>
            </a:lvl1pPr>
            <a:lvl2pPr>
              <a:defRPr sz="1800" b="0" i="0">
                <a:latin typeface="Helvetica CE 45 Light"/>
                <a:cs typeface="Helvetica CE 45 Light"/>
              </a:defRPr>
            </a:lvl2pPr>
            <a:lvl3pPr>
              <a:defRPr sz="1500" b="0" i="0">
                <a:latin typeface="Helvetica CE 45 Light"/>
                <a:cs typeface="Helvetica CE 45 Light"/>
              </a:defRPr>
            </a:lvl3pPr>
            <a:lvl4pPr>
              <a:defRPr sz="1350" b="0" i="0">
                <a:latin typeface="Helvetica CE 45 Light"/>
                <a:cs typeface="Helvetica CE 45 Light"/>
              </a:defRPr>
            </a:lvl4pPr>
            <a:lvl5pPr>
              <a:defRPr sz="1200" b="0" i="0">
                <a:latin typeface="Helvetica CE 45 Light"/>
                <a:cs typeface="Helvetica CE 45 Ligh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Power, Energy,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and Green Growth </a:t>
            </a:r>
            <a:r>
              <a:rPr lang="fr-FR" sz="525" b="1" i="0" baseline="0" dirty="0" err="1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Complex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94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3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282" y="0"/>
            <a:ext cx="8437718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857857" y="3299376"/>
            <a:ext cx="3354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Helvetica CE 75 Bold"/>
                <a:cs typeface="Helvetica CE 75 Bold"/>
              </a:rPr>
              <a:t>AFRICAN DEVELOPMENT BANK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20271" y="3413340"/>
            <a:ext cx="0" cy="74483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71" y="5430188"/>
            <a:ext cx="2976679" cy="1223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85" y="315269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596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5DDB6BE8-3870-4943-9508-5D0B428F846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4E87-2B3B-4DDC-A552-4C1F58D9B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537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uverture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Image 8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9" y="153419"/>
            <a:ext cx="4122669" cy="1647672"/>
          </a:xfrm>
          <a:prstGeom prst="rect">
            <a:avLst/>
          </a:prstGeom>
        </p:spPr>
      </p:pic>
      <p:sp>
        <p:nvSpPr>
          <p:cNvPr id="6" name="Espace réservé du texte 2"/>
          <p:cNvSpPr txBox="1">
            <a:spLocks/>
          </p:cNvSpPr>
          <p:nvPr userDrawn="1"/>
        </p:nvSpPr>
        <p:spPr>
          <a:xfrm>
            <a:off x="5631998" y="6347117"/>
            <a:ext cx="3279033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tx1"/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tx1"/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tx1"/>
              </a:solidFill>
              <a:latin typeface="Helvetica CE 75 Bold"/>
              <a:cs typeface="Helvetica CE 75 Bol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451469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80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interieur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pic>
        <p:nvPicPr>
          <p:cNvPr id="9" name="Image 8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35341" y="354901"/>
            <a:ext cx="3878370" cy="603254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98541" y="1280897"/>
            <a:ext cx="6821565" cy="1830080"/>
          </a:xfrm>
          <a:prstGeom prst="rect">
            <a:avLst/>
          </a:prstGeo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0" i="0" baseline="0">
                <a:solidFill>
                  <a:srgbClr val="008000"/>
                </a:solidFill>
                <a:latin typeface="Helvetica CE 55 Roman"/>
                <a:cs typeface="Helvetica CE 55 Roman"/>
              </a:defRPr>
            </a:lvl1pPr>
          </a:lstStyle>
          <a:p>
            <a:pPr lvl="0"/>
            <a:r>
              <a:rPr lang="fr-FR" dirty="0"/>
              <a:t>I/ Titre de la première partie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dirty="0">
                <a:latin typeface="Helvetica CE 45 Light"/>
                <a:cs typeface="Helvetica CE 45 Light"/>
              </a:rPr>
              <a:t>1- sous-titre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50" dirty="0"/>
              <a:t>1a – </a:t>
            </a:r>
            <a:r>
              <a:rPr lang="fr-FR" sz="1350" dirty="0" err="1"/>
              <a:t>Lorem</a:t>
            </a:r>
            <a:r>
              <a:rPr lang="fr-FR" sz="1350" dirty="0"/>
              <a:t> </a:t>
            </a:r>
            <a:r>
              <a:rPr lang="fr-FR" sz="1350" dirty="0" err="1"/>
              <a:t>ipsum</a:t>
            </a:r>
            <a:endParaRPr lang="fr-FR" sz="1350" dirty="0"/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50" dirty="0"/>
              <a:t>1b – </a:t>
            </a:r>
            <a:r>
              <a:rPr lang="fr-FR" sz="1350" dirty="0" err="1"/>
              <a:t>Lorem</a:t>
            </a:r>
            <a:r>
              <a:rPr lang="fr-FR" sz="1350" dirty="0"/>
              <a:t> </a:t>
            </a:r>
            <a:r>
              <a:rPr lang="fr-FR" sz="1350" dirty="0" err="1"/>
              <a:t>ipsum</a:t>
            </a:r>
            <a:endParaRPr lang="fr-FR" sz="1350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1798541" y="3612204"/>
            <a:ext cx="6821565" cy="1910846"/>
          </a:xfrm>
          <a:prstGeom prst="rect">
            <a:avLst/>
          </a:prstGeo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0" i="0" baseline="0">
                <a:solidFill>
                  <a:srgbClr val="008000"/>
                </a:solidFill>
                <a:latin typeface="Helvetica CE 55 Roman"/>
                <a:cs typeface="Helvetica CE 55 Roman"/>
              </a:defRPr>
            </a:lvl1pPr>
          </a:lstStyle>
          <a:p>
            <a:pPr lvl="0"/>
            <a:r>
              <a:rPr lang="fr-FR" dirty="0"/>
              <a:t>II/ Titre de la première partie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dirty="0">
                <a:latin typeface="Helvetica CE 45 Light"/>
                <a:cs typeface="Helvetica CE 45 Light"/>
              </a:rPr>
              <a:t>1- sous-titre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50" dirty="0"/>
              <a:t>1a – </a:t>
            </a:r>
            <a:r>
              <a:rPr lang="fr-FR" sz="1350" dirty="0" err="1"/>
              <a:t>Lorem</a:t>
            </a:r>
            <a:r>
              <a:rPr lang="fr-FR" sz="1350" dirty="0"/>
              <a:t> </a:t>
            </a:r>
            <a:r>
              <a:rPr lang="fr-FR" sz="1350" dirty="0" err="1"/>
              <a:t>ipsum</a:t>
            </a:r>
            <a:endParaRPr lang="fr-FR" sz="1350" dirty="0"/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50" dirty="0"/>
              <a:t>1b – </a:t>
            </a:r>
            <a:r>
              <a:rPr lang="fr-FR" sz="1350" dirty="0" err="1"/>
              <a:t>Lorem</a:t>
            </a:r>
            <a:r>
              <a:rPr lang="fr-FR" sz="1350" dirty="0"/>
              <a:t> </a:t>
            </a:r>
            <a:r>
              <a:rPr lang="fr-FR" sz="1350" dirty="0" err="1"/>
              <a:t>ipsum</a:t>
            </a:r>
            <a:endParaRPr lang="fr-FR" sz="1350" dirty="0"/>
          </a:p>
          <a:p>
            <a:pPr lvl="0"/>
            <a:endParaRPr lang="fr-FR" dirty="0"/>
          </a:p>
          <a:p>
            <a:pPr lvl="0"/>
            <a:r>
              <a:rPr lang="fr-FR" dirty="0"/>
              <a:t>   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4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ieur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949980" cy="1362075"/>
          </a:xfrm>
          <a:prstGeom prst="rect">
            <a:avLst/>
          </a:prstGeom>
        </p:spPr>
        <p:txBody>
          <a:bodyPr anchor="t"/>
          <a:lstStyle>
            <a:lvl1pPr algn="l">
              <a:defRPr sz="2700" b="0" i="0" cap="all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9499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Helvetica CE 45 Light"/>
                <a:cs typeface="Helvetica CE 45 Light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6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nterieur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054" y="349452"/>
            <a:ext cx="5736576" cy="1068186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 b="0" i="0">
                <a:latin typeface="Helvetica 55 Roman"/>
                <a:cs typeface="Helvetica 55 Roman"/>
              </a:defRPr>
            </a:lvl1pPr>
            <a:lvl2pPr>
              <a:defRPr sz="1800" b="0" i="0">
                <a:latin typeface="Helvetica CE 45 Light"/>
                <a:cs typeface="Helvetica CE 45 Light"/>
              </a:defRPr>
            </a:lvl2pPr>
            <a:lvl3pPr>
              <a:defRPr sz="1500" b="0" i="0">
                <a:latin typeface="Helvetica CE 45 Light"/>
                <a:cs typeface="Helvetica CE 45 Light"/>
              </a:defRPr>
            </a:lvl3pPr>
            <a:lvl4pPr>
              <a:defRPr sz="1350" b="0" i="0">
                <a:latin typeface="Helvetica CE 45 Light"/>
                <a:cs typeface="Helvetica CE 45 Light"/>
              </a:defRPr>
            </a:lvl4pPr>
            <a:lvl5pPr>
              <a:defRPr sz="1350" b="0" i="0">
                <a:latin typeface="Helvetica CE 45 Light"/>
                <a:cs typeface="Helvetica CE 45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3960926" cy="4525963"/>
          </a:xfrm>
          <a:prstGeom prst="rect">
            <a:avLst/>
          </a:prstGeom>
        </p:spPr>
        <p:txBody>
          <a:bodyPr/>
          <a:lstStyle>
            <a:lvl1pPr>
              <a:defRPr sz="2100" b="0" i="0">
                <a:latin typeface="Helvetica 55 Roman"/>
                <a:cs typeface="Helvetica 55 Roman"/>
              </a:defRPr>
            </a:lvl1pPr>
            <a:lvl2pPr>
              <a:defRPr sz="1800" b="0" i="0">
                <a:latin typeface="Helvetica CE 45 Light"/>
                <a:cs typeface="Helvetica CE 45 Light"/>
              </a:defRPr>
            </a:lvl2pPr>
            <a:lvl3pPr>
              <a:defRPr sz="1500" b="0" i="0">
                <a:latin typeface="Helvetica CE 45 Light"/>
                <a:cs typeface="Helvetica CE 45 Light"/>
              </a:defRPr>
            </a:lvl3pPr>
            <a:lvl4pPr>
              <a:defRPr sz="1350" b="0" i="0">
                <a:latin typeface="Helvetica CE 45 Light"/>
                <a:cs typeface="Helvetica CE 45 Light"/>
              </a:defRPr>
            </a:lvl4pPr>
            <a:lvl5pPr>
              <a:defRPr sz="1350" b="0" i="0">
                <a:latin typeface="Helvetica CE 45 Light"/>
                <a:cs typeface="Helvetica CE 45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6" name="Image 15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7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2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interieur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pic>
        <p:nvPicPr>
          <p:cNvPr id="9" name="Image 8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835341" y="354901"/>
            <a:ext cx="3878370" cy="603254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Sous-titre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798541" y="1280897"/>
            <a:ext cx="6821565" cy="1830080"/>
          </a:xfrm>
          <a:prstGeom prst="rect">
            <a:avLst/>
          </a:prstGeo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0" i="0" baseline="0">
                <a:solidFill>
                  <a:srgbClr val="008000"/>
                </a:solidFill>
                <a:latin typeface="Helvetica CE 55 Roman"/>
                <a:cs typeface="Helvetica CE 55 Roman"/>
              </a:defRPr>
            </a:lvl1pPr>
          </a:lstStyle>
          <a:p>
            <a:pPr lvl="0"/>
            <a:r>
              <a:rPr lang="fr-FR" dirty="0"/>
              <a:t>I/ Titre de la première partie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dirty="0">
                <a:latin typeface="Helvetica CE 45 Light"/>
                <a:cs typeface="Helvetica CE 45 Light"/>
              </a:rPr>
              <a:t>1- sous-titre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50" dirty="0"/>
              <a:t>1a – </a:t>
            </a:r>
            <a:r>
              <a:rPr lang="fr-FR" sz="1350" dirty="0" err="1"/>
              <a:t>Lorem</a:t>
            </a:r>
            <a:r>
              <a:rPr lang="fr-FR" sz="1350" dirty="0"/>
              <a:t> </a:t>
            </a:r>
            <a:r>
              <a:rPr lang="fr-FR" sz="1350" dirty="0" err="1"/>
              <a:t>ipsum</a:t>
            </a:r>
            <a:endParaRPr lang="fr-FR" sz="1350" dirty="0"/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50" dirty="0"/>
              <a:t>1b – </a:t>
            </a:r>
            <a:r>
              <a:rPr lang="fr-FR" sz="1350" dirty="0" err="1"/>
              <a:t>Lorem</a:t>
            </a:r>
            <a:r>
              <a:rPr lang="fr-FR" sz="1350" dirty="0"/>
              <a:t> </a:t>
            </a:r>
            <a:r>
              <a:rPr lang="fr-FR" sz="1350" dirty="0" err="1"/>
              <a:t>ipsum</a:t>
            </a:r>
            <a:endParaRPr lang="fr-FR" sz="1350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/>
              <a:t>    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1798541" y="3612204"/>
            <a:ext cx="6821565" cy="1910846"/>
          </a:xfrm>
          <a:prstGeom prst="rect">
            <a:avLst/>
          </a:prstGeo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100" b="0" i="0" baseline="0">
                <a:solidFill>
                  <a:srgbClr val="008000"/>
                </a:solidFill>
                <a:latin typeface="Helvetica CE 55 Roman"/>
                <a:cs typeface="Helvetica CE 55 Roman"/>
              </a:defRPr>
            </a:lvl1pPr>
          </a:lstStyle>
          <a:p>
            <a:pPr lvl="0"/>
            <a:r>
              <a:rPr lang="fr-FR" dirty="0"/>
              <a:t>II/ Titre de la première partie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0" i="0" dirty="0">
                <a:latin typeface="Helvetica CE 45 Light"/>
                <a:cs typeface="Helvetica CE 45 Light"/>
              </a:rPr>
              <a:t>1- sous-titre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50" dirty="0"/>
              <a:t>1a – </a:t>
            </a:r>
            <a:r>
              <a:rPr lang="fr-FR" sz="1350" dirty="0" err="1"/>
              <a:t>Lorem</a:t>
            </a:r>
            <a:r>
              <a:rPr lang="fr-FR" sz="1350" dirty="0"/>
              <a:t> </a:t>
            </a:r>
            <a:r>
              <a:rPr lang="fr-FR" sz="1350" dirty="0" err="1"/>
              <a:t>ipsum</a:t>
            </a:r>
            <a:endParaRPr lang="fr-FR" sz="1350" dirty="0"/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1350" dirty="0"/>
              <a:t>1b – </a:t>
            </a:r>
            <a:r>
              <a:rPr lang="fr-FR" sz="1350" dirty="0" err="1"/>
              <a:t>Lorem</a:t>
            </a:r>
            <a:r>
              <a:rPr lang="fr-FR" sz="1350" dirty="0"/>
              <a:t> </a:t>
            </a:r>
            <a:r>
              <a:rPr lang="fr-FR" sz="1350" dirty="0" err="1"/>
              <a:t>ipsum</a:t>
            </a:r>
            <a:endParaRPr lang="fr-FR" sz="1350" dirty="0"/>
          </a:p>
          <a:p>
            <a:pPr lvl="0"/>
            <a:endParaRPr lang="fr-FR" dirty="0"/>
          </a:p>
          <a:p>
            <a:pPr lvl="0"/>
            <a:r>
              <a:rPr lang="fr-FR" dirty="0"/>
              <a:t>    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61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nterieur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054" y="368391"/>
            <a:ext cx="7953746" cy="1143000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3054" y="1535119"/>
            <a:ext cx="3764334" cy="12178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 i="0">
                <a:solidFill>
                  <a:srgbClr val="008000"/>
                </a:solidFill>
                <a:latin typeface="Helvetica 55 Roman"/>
                <a:cs typeface="Helvetica 55 Roman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3054" y="2753007"/>
            <a:ext cx="3764334" cy="337316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 CE 45 Light"/>
                <a:cs typeface="Helvetica CE 45 Light"/>
              </a:defRPr>
            </a:lvl1pPr>
            <a:lvl2pPr>
              <a:defRPr sz="1500" b="0" i="0">
                <a:latin typeface="Helvetica CE 45 Light"/>
                <a:cs typeface="Helvetica CE 45 Light"/>
              </a:defRPr>
            </a:lvl2pPr>
            <a:lvl3pPr>
              <a:defRPr sz="1350" b="0" i="0">
                <a:latin typeface="Helvetica CE 45 Light"/>
                <a:cs typeface="Helvetica CE 45 Light"/>
              </a:defRPr>
            </a:lvl3pPr>
            <a:lvl4pPr>
              <a:defRPr sz="1200" b="0" i="0">
                <a:latin typeface="Helvetica CE 45 Light"/>
                <a:cs typeface="Helvetica CE 45 Light"/>
              </a:defRPr>
            </a:lvl4pPr>
            <a:lvl5pPr>
              <a:defRPr sz="1200" b="0" i="0">
                <a:latin typeface="Helvetica CE 45 Light"/>
                <a:cs typeface="Helvetica CE 45 Ligh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4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 userDrawn="1"/>
        </p:nvSpPr>
        <p:spPr>
          <a:xfrm>
            <a:off x="6976373" y="714772"/>
            <a:ext cx="1747067" cy="2282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8000"/>
                </a:solidFill>
                <a:latin typeface="Kabel Book"/>
                <a:ea typeface="+mj-ea"/>
                <a:cs typeface="Kabel Book"/>
              </a:defRPr>
            </a:lvl1pPr>
          </a:lstStyle>
          <a:p>
            <a:pPr algn="r"/>
            <a:r>
              <a:rPr lang="fr-FR" sz="600" b="0" i="0" dirty="0">
                <a:solidFill>
                  <a:schemeClr val="bg1">
                    <a:lumMod val="65000"/>
                  </a:schemeClr>
                </a:solidFill>
                <a:latin typeface="Helvetica CE 45 Light"/>
                <a:cs typeface="Helvetica CE 45 Light"/>
              </a:rPr>
              <a:t>TITRE DE LA PRESENTATION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0"/>
          </p:nvPr>
        </p:nvSpPr>
        <p:spPr>
          <a:xfrm>
            <a:off x="4922466" y="1535119"/>
            <a:ext cx="3764334" cy="12178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 i="0">
                <a:solidFill>
                  <a:srgbClr val="008000"/>
                </a:solidFill>
                <a:latin typeface="Helvetica 55 Roman"/>
                <a:cs typeface="Helvetica 55 Roman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11"/>
          </p:nvPr>
        </p:nvSpPr>
        <p:spPr>
          <a:xfrm>
            <a:off x="4922466" y="2753007"/>
            <a:ext cx="3764334" cy="337316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 CE 45 Light"/>
                <a:cs typeface="Helvetica CE 45 Light"/>
              </a:defRPr>
            </a:lvl1pPr>
            <a:lvl2pPr>
              <a:defRPr sz="1500" b="0" i="0">
                <a:latin typeface="Helvetica CE 45 Light"/>
                <a:cs typeface="Helvetica CE 45 Light"/>
              </a:defRPr>
            </a:lvl2pPr>
            <a:lvl3pPr>
              <a:defRPr sz="1350" b="0" i="0">
                <a:latin typeface="Helvetica CE 45 Light"/>
                <a:cs typeface="Helvetica CE 45 Light"/>
              </a:defRPr>
            </a:lvl3pPr>
            <a:lvl4pPr>
              <a:defRPr sz="1200" b="0" i="0">
                <a:latin typeface="Helvetica CE 45 Light"/>
                <a:cs typeface="Helvetica CE 45 Light"/>
              </a:defRPr>
            </a:lvl4pPr>
            <a:lvl5pPr>
              <a:defRPr sz="1200" b="0" i="0">
                <a:latin typeface="Helvetica CE 45 Light"/>
                <a:cs typeface="Helvetica CE 45 Ligh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39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nterieur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056" y="274638"/>
            <a:ext cx="6495202" cy="1143000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7" name="Image 6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0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33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 txBox="1">
            <a:spLocks/>
          </p:cNvSpPr>
          <p:nvPr userDrawn="1"/>
        </p:nvSpPr>
        <p:spPr>
          <a:xfrm>
            <a:off x="5894614" y="6460627"/>
            <a:ext cx="3165727" cy="2270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88" b="1" i="0" dirty="0" err="1">
                <a:solidFill>
                  <a:schemeClr val="bg1">
                    <a:lumMod val="50000"/>
                  </a:schemeClr>
                </a:solidFill>
                <a:latin typeface="Helvetica CE 75 Bold"/>
                <a:cs typeface="Helvetica CE 75 Bold"/>
              </a:rPr>
              <a:t>AfDB</a:t>
            </a:r>
            <a:r>
              <a:rPr lang="fr-FR" sz="788" b="1" i="0" dirty="0">
                <a:solidFill>
                  <a:schemeClr val="bg1">
                    <a:lumMod val="50000"/>
                  </a:schemeClr>
                </a:solidFill>
                <a:latin typeface="Helvetica CE 75 Bold"/>
                <a:cs typeface="Helvetica CE 75 Bold"/>
              </a:rPr>
              <a:t> - Power,</a:t>
            </a:r>
            <a:r>
              <a:rPr lang="fr-FR" sz="788" b="1" i="0" baseline="0" dirty="0">
                <a:solidFill>
                  <a:schemeClr val="bg1">
                    <a:lumMod val="50000"/>
                  </a:schemeClr>
                </a:solidFill>
                <a:latin typeface="Helvetica CE 75 Bold"/>
                <a:cs typeface="Helvetica CE 75 Bold"/>
              </a:rPr>
              <a:t> Energy, Climate and Green Growth </a:t>
            </a:r>
            <a:r>
              <a:rPr lang="fr-FR" sz="788" b="1" i="0" baseline="0" dirty="0" err="1">
                <a:solidFill>
                  <a:schemeClr val="bg1">
                    <a:lumMod val="50000"/>
                  </a:schemeClr>
                </a:solidFill>
                <a:latin typeface="Helvetica CE 75 Bold"/>
                <a:cs typeface="Helvetica CE 75 Bold"/>
              </a:rPr>
              <a:t>Complex</a:t>
            </a:r>
            <a:endParaRPr lang="fr-FR" sz="788" b="1" i="0" dirty="0">
              <a:solidFill>
                <a:schemeClr val="bg1">
                  <a:lumMod val="50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38327" y="270956"/>
            <a:ext cx="5591175" cy="968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7" y="146425"/>
            <a:ext cx="1570696" cy="71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32" y="146425"/>
            <a:ext cx="1210411" cy="9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50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8BBF-2FD4-C44A-9917-6451FEEC7A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2006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53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8BBF-2FD4-C44A-9917-6451FEEC7A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566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nterieur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1434315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95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34315"/>
            <a:ext cx="5111750" cy="4691848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 CE 45 Light"/>
                <a:cs typeface="Helvetica CE 45 Light"/>
              </a:defRPr>
            </a:lvl1pPr>
            <a:lvl2pPr>
              <a:defRPr sz="1500" b="0" i="0">
                <a:latin typeface="Helvetica CE 45 Light"/>
                <a:cs typeface="Helvetica CE 45 Light"/>
              </a:defRPr>
            </a:lvl2pPr>
            <a:lvl3pPr>
              <a:defRPr sz="1350" b="0" i="0">
                <a:latin typeface="Helvetica CE 45 Light"/>
                <a:cs typeface="Helvetica CE 45 Light"/>
              </a:defRPr>
            </a:lvl3pPr>
            <a:lvl4pPr>
              <a:defRPr sz="1200" b="0" i="0">
                <a:latin typeface="Helvetica CE 45 Light"/>
                <a:cs typeface="Helvetica CE 45 Light"/>
              </a:defRPr>
            </a:lvl4pPr>
            <a:lvl5pPr>
              <a:defRPr sz="1050" b="0" i="0">
                <a:latin typeface="Helvetica CE 45 Light"/>
                <a:cs typeface="Helvetica CE 45 Light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2596365"/>
            <a:ext cx="3008313" cy="35297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Helvetica CE 45 Light"/>
                <a:cs typeface="Helvetica CE 45 Light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Image 8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14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nterieur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0" i="0">
                <a:solidFill>
                  <a:srgbClr val="008000"/>
                </a:solidFill>
                <a:latin typeface="Kabel Heavy"/>
                <a:cs typeface="Kabel Heavy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i="0">
                <a:latin typeface="Helvetica CE 45 Light"/>
                <a:cs typeface="Helvetica CE 45 Light"/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9" name="Image 8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2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30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65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ieur-4-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057" y="274638"/>
            <a:ext cx="7816405" cy="1143000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33054" y="1600206"/>
            <a:ext cx="7884596" cy="4525963"/>
          </a:xfrm>
          <a:prstGeom prst="rect">
            <a:avLst/>
          </a:prstGeom>
        </p:spPr>
        <p:txBody>
          <a:bodyPr vert="eaVert"/>
          <a:lstStyle>
            <a:lvl1pPr>
              <a:defRPr sz="2100" b="0" i="0">
                <a:solidFill>
                  <a:srgbClr val="008000"/>
                </a:solidFill>
                <a:latin typeface="Helvetica CE 45 Light"/>
                <a:cs typeface="Helvetica CE 45 Light"/>
              </a:defRPr>
            </a:lvl1pPr>
            <a:lvl2pPr>
              <a:defRPr sz="1800" b="0" i="0">
                <a:latin typeface="Helvetica CE 45 Light"/>
                <a:cs typeface="Helvetica CE 45 Light"/>
              </a:defRPr>
            </a:lvl2pPr>
            <a:lvl3pPr>
              <a:defRPr sz="1500" b="0" i="0">
                <a:latin typeface="Helvetica CE 45 Light"/>
                <a:cs typeface="Helvetica CE 45 Light"/>
              </a:defRPr>
            </a:lvl3pPr>
            <a:lvl4pPr>
              <a:defRPr sz="1350" b="0" i="0">
                <a:latin typeface="Helvetica CE 45 Light"/>
                <a:cs typeface="Helvetica CE 45 Light"/>
              </a:defRPr>
            </a:lvl4pPr>
            <a:lvl5pPr>
              <a:defRPr sz="1200" b="0" i="0">
                <a:latin typeface="Helvetica CE 45 Light"/>
                <a:cs typeface="Helvetica CE 45 Ligh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8" name="Image 7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1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Power, Energy,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and Green Growth </a:t>
            </a:r>
            <a:r>
              <a:rPr lang="fr-FR" sz="525" b="1" i="0" baseline="0" dirty="0" err="1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Complex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70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3.jpg"/>
          <p:cNvPicPr>
            <a:picLocks noChangeAspect="1"/>
          </p:cNvPicPr>
          <p:nvPr userDrawn="1"/>
        </p:nvPicPr>
        <p:blipFill rotWithShape="1">
          <a:blip r:embed="rId2" cstate="print"/>
          <a:srcRect l="16828" r="13350"/>
          <a:stretch/>
        </p:blipFill>
        <p:spPr>
          <a:xfrm>
            <a:off x="706282" y="0"/>
            <a:ext cx="8437718" cy="6858000"/>
          </a:xfrm>
          <a:prstGeom prst="rect">
            <a:avLst/>
          </a:prstGeom>
        </p:spPr>
      </p:pic>
      <p:sp>
        <p:nvSpPr>
          <p:cNvPr id="8" name="ZoneTexte 7"/>
          <p:cNvSpPr txBox="1"/>
          <p:nvPr userDrawn="1"/>
        </p:nvSpPr>
        <p:spPr>
          <a:xfrm>
            <a:off x="857857" y="3299376"/>
            <a:ext cx="33549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Helvetica CE 75 Bold"/>
                <a:cs typeface="Helvetica CE 75 Bold"/>
              </a:rPr>
              <a:t>AFRICAN DEVELOPMENT BANK</a:t>
            </a: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720271" y="3413340"/>
            <a:ext cx="0" cy="744834"/>
          </a:xfrm>
          <a:prstGeom prst="line">
            <a:avLst/>
          </a:prstGeom>
          <a:ln w="31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logo bad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71" y="5430188"/>
            <a:ext cx="2976679" cy="12232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85" y="315269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65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interieur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949980" cy="1362075"/>
          </a:xfrm>
          <a:prstGeom prst="rect">
            <a:avLst/>
          </a:prstGeom>
        </p:spPr>
        <p:txBody>
          <a:bodyPr anchor="t"/>
          <a:lstStyle>
            <a:lvl1pPr algn="l">
              <a:defRPr sz="2700" b="0" i="0" cap="all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9499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Helvetica CE 45 Light"/>
                <a:cs typeface="Helvetica CE 45 Light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15" name="Image 14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6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60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/>
            </a:lvl1pPr>
            <a:lvl2pPr marL="257168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8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7"/>
            <a:ext cx="2057400" cy="365125"/>
          </a:xfrm>
          <a:prstGeom prst="rect">
            <a:avLst/>
          </a:prstGeom>
        </p:spPr>
        <p:txBody>
          <a:bodyPr/>
          <a:lstStyle/>
          <a:p>
            <a:fld id="{5DDB6BE8-3870-4943-9508-5D0B428F8467}" type="datetimeFigureOut">
              <a:rPr lang="en-GB" smtClean="0"/>
              <a:t>04/05/2018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7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B4E87-2B3B-4DDC-A552-4C1F58D9B6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1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interieur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054" y="349452"/>
            <a:ext cx="5736576" cy="1068186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 b="0" i="0">
                <a:latin typeface="Helvetica 55 Roman"/>
                <a:cs typeface="Helvetica 55 Roman"/>
              </a:defRPr>
            </a:lvl1pPr>
            <a:lvl2pPr>
              <a:defRPr sz="1800" b="0" i="0">
                <a:latin typeface="Helvetica CE 45 Light"/>
                <a:cs typeface="Helvetica CE 45 Light"/>
              </a:defRPr>
            </a:lvl2pPr>
            <a:lvl3pPr>
              <a:defRPr sz="1500" b="0" i="0">
                <a:latin typeface="Helvetica CE 45 Light"/>
                <a:cs typeface="Helvetica CE 45 Light"/>
              </a:defRPr>
            </a:lvl3pPr>
            <a:lvl4pPr>
              <a:defRPr sz="1350" b="0" i="0">
                <a:latin typeface="Helvetica CE 45 Light"/>
                <a:cs typeface="Helvetica CE 45 Light"/>
              </a:defRPr>
            </a:lvl4pPr>
            <a:lvl5pPr>
              <a:defRPr sz="1350" b="0" i="0">
                <a:latin typeface="Helvetica CE 45 Light"/>
                <a:cs typeface="Helvetica CE 45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3960926" cy="4525963"/>
          </a:xfrm>
          <a:prstGeom prst="rect">
            <a:avLst/>
          </a:prstGeom>
        </p:spPr>
        <p:txBody>
          <a:bodyPr/>
          <a:lstStyle>
            <a:lvl1pPr>
              <a:defRPr sz="2100" b="0" i="0">
                <a:latin typeface="Helvetica 55 Roman"/>
                <a:cs typeface="Helvetica 55 Roman"/>
              </a:defRPr>
            </a:lvl1pPr>
            <a:lvl2pPr>
              <a:defRPr sz="1800" b="0" i="0">
                <a:latin typeface="Helvetica CE 45 Light"/>
                <a:cs typeface="Helvetica CE 45 Light"/>
              </a:defRPr>
            </a:lvl2pPr>
            <a:lvl3pPr>
              <a:defRPr sz="1500" b="0" i="0">
                <a:latin typeface="Helvetica CE 45 Light"/>
                <a:cs typeface="Helvetica CE 45 Light"/>
              </a:defRPr>
            </a:lvl3pPr>
            <a:lvl4pPr>
              <a:defRPr sz="1350" b="0" i="0">
                <a:latin typeface="Helvetica CE 45 Light"/>
                <a:cs typeface="Helvetica CE 45 Light"/>
              </a:defRPr>
            </a:lvl4pPr>
            <a:lvl5pPr>
              <a:defRPr sz="1350" b="0" i="0">
                <a:latin typeface="Helvetica CE 45 Light"/>
                <a:cs typeface="Helvetica CE 45 Light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6" name="Image 15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7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28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interieur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054" y="368391"/>
            <a:ext cx="7953746" cy="1143000"/>
          </a:xfrm>
          <a:prstGeom prst="rect">
            <a:avLst/>
          </a:prstGeom>
        </p:spPr>
        <p:txBody>
          <a:bodyPr/>
          <a:lstStyle>
            <a:lvl1pPr algn="l"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3054" y="1535119"/>
            <a:ext cx="3764334" cy="12178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 i="0">
                <a:solidFill>
                  <a:srgbClr val="008000"/>
                </a:solidFill>
                <a:latin typeface="Helvetica 55 Roman"/>
                <a:cs typeface="Helvetica 55 Roman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3054" y="2753007"/>
            <a:ext cx="3764334" cy="337316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 CE 45 Light"/>
                <a:cs typeface="Helvetica CE 45 Light"/>
              </a:defRPr>
            </a:lvl1pPr>
            <a:lvl2pPr>
              <a:defRPr sz="1500" b="0" i="0">
                <a:latin typeface="Helvetica CE 45 Light"/>
                <a:cs typeface="Helvetica CE 45 Light"/>
              </a:defRPr>
            </a:lvl2pPr>
            <a:lvl3pPr>
              <a:defRPr sz="1350" b="0" i="0">
                <a:latin typeface="Helvetica CE 45 Light"/>
                <a:cs typeface="Helvetica CE 45 Light"/>
              </a:defRPr>
            </a:lvl3pPr>
            <a:lvl4pPr>
              <a:defRPr sz="1200" b="0" i="0">
                <a:latin typeface="Helvetica CE 45 Light"/>
                <a:cs typeface="Helvetica CE 45 Light"/>
              </a:defRPr>
            </a:lvl4pPr>
            <a:lvl5pPr>
              <a:defRPr sz="1200" b="0" i="0">
                <a:latin typeface="Helvetica CE 45 Light"/>
                <a:cs typeface="Helvetica CE 45 Ligh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4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 userDrawn="1"/>
        </p:nvSpPr>
        <p:spPr>
          <a:xfrm>
            <a:off x="6976373" y="714772"/>
            <a:ext cx="1747067" cy="22823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008000"/>
                </a:solidFill>
                <a:latin typeface="Kabel Book"/>
                <a:ea typeface="+mj-ea"/>
                <a:cs typeface="Kabel Book"/>
              </a:defRPr>
            </a:lvl1pPr>
          </a:lstStyle>
          <a:p>
            <a:pPr algn="r"/>
            <a:r>
              <a:rPr lang="fr-FR" sz="600" b="0" i="0" dirty="0">
                <a:solidFill>
                  <a:schemeClr val="bg1">
                    <a:lumMod val="65000"/>
                  </a:schemeClr>
                </a:solidFill>
                <a:latin typeface="Helvetica CE 45 Light"/>
                <a:cs typeface="Helvetica CE 45 Light"/>
              </a:rPr>
              <a:t>TITRE DE LA PRESENTATION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idx="10"/>
          </p:nvPr>
        </p:nvSpPr>
        <p:spPr>
          <a:xfrm>
            <a:off x="4922466" y="1535119"/>
            <a:ext cx="3764334" cy="12178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 i="0">
                <a:solidFill>
                  <a:srgbClr val="008000"/>
                </a:solidFill>
                <a:latin typeface="Helvetica 55 Roman"/>
                <a:cs typeface="Helvetica 55 Roman"/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11"/>
          </p:nvPr>
        </p:nvSpPr>
        <p:spPr>
          <a:xfrm>
            <a:off x="4922466" y="2753007"/>
            <a:ext cx="3764334" cy="3373161"/>
          </a:xfrm>
          <a:prstGeom prst="rect">
            <a:avLst/>
          </a:prstGeom>
        </p:spPr>
        <p:txBody>
          <a:bodyPr/>
          <a:lstStyle>
            <a:lvl1pPr>
              <a:defRPr sz="1800" b="0" i="0">
                <a:latin typeface="Helvetica CE 45 Light"/>
                <a:cs typeface="Helvetica CE 45 Light"/>
              </a:defRPr>
            </a:lvl1pPr>
            <a:lvl2pPr>
              <a:defRPr sz="1500" b="0" i="0">
                <a:latin typeface="Helvetica CE 45 Light"/>
                <a:cs typeface="Helvetica CE 45 Light"/>
              </a:defRPr>
            </a:lvl2pPr>
            <a:lvl3pPr>
              <a:defRPr sz="1350" b="0" i="0">
                <a:latin typeface="Helvetica CE 45 Light"/>
                <a:cs typeface="Helvetica CE 45 Light"/>
              </a:defRPr>
            </a:lvl3pPr>
            <a:lvl4pPr>
              <a:defRPr sz="1200" b="0" i="0">
                <a:latin typeface="Helvetica CE 45 Light"/>
                <a:cs typeface="Helvetica CE 45 Light"/>
              </a:defRPr>
            </a:lvl4pPr>
            <a:lvl5pPr>
              <a:defRPr sz="1200" b="0" i="0">
                <a:latin typeface="Helvetica CE 45 Light"/>
                <a:cs typeface="Helvetica CE 45 Light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22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interieur-4-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4317"/>
            <a:ext cx="9144000" cy="54236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3056" y="274638"/>
            <a:ext cx="6495202" cy="1143000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rgbClr val="008000"/>
                </a:solidFill>
                <a:latin typeface="Kabel Book"/>
                <a:cs typeface="Kabel Book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pic>
        <p:nvPicPr>
          <p:cNvPr id="7" name="Image 6" descr="logo bad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535" y="5850767"/>
            <a:ext cx="2084917" cy="833261"/>
          </a:xfrm>
          <a:prstGeom prst="rect">
            <a:avLst/>
          </a:prstGeom>
        </p:spPr>
      </p:pic>
      <p:sp>
        <p:nvSpPr>
          <p:cNvPr id="10" name="Espace réservé du texte 2"/>
          <p:cNvSpPr txBox="1">
            <a:spLocks/>
          </p:cNvSpPr>
          <p:nvPr userDrawn="1"/>
        </p:nvSpPr>
        <p:spPr>
          <a:xfrm>
            <a:off x="5744379" y="6347117"/>
            <a:ext cx="2954011" cy="22702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525" b="1" i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ENERGY, ENVIRONMENT &amp;</a:t>
            </a:r>
            <a:r>
              <a:rPr lang="fr-FR" sz="525" b="1" i="0" baseline="0" dirty="0">
                <a:solidFill>
                  <a:schemeClr val="bg1">
                    <a:lumMod val="75000"/>
                  </a:schemeClr>
                </a:solidFill>
                <a:latin typeface="Helvetica CE 75 Bold"/>
                <a:cs typeface="Helvetica CE 75 Bold"/>
              </a:rPr>
              <a:t> CLIMATE CHANGE DEPARTEMENT</a:t>
            </a:r>
            <a:endParaRPr lang="fr-FR" sz="525" b="1" i="0" dirty="0">
              <a:solidFill>
                <a:schemeClr val="bg1">
                  <a:lumMod val="75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37008" y="0"/>
            <a:ext cx="196049" cy="87789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537008" y="907017"/>
            <a:ext cx="196049" cy="0"/>
          </a:xfrm>
          <a:prstGeom prst="line">
            <a:avLst/>
          </a:prstGeom>
          <a:ln w="1905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097" y="191195"/>
            <a:ext cx="1878937" cy="85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68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 txBox="1">
            <a:spLocks/>
          </p:cNvSpPr>
          <p:nvPr userDrawn="1"/>
        </p:nvSpPr>
        <p:spPr>
          <a:xfrm>
            <a:off x="5894614" y="6460627"/>
            <a:ext cx="3165727" cy="22702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788" b="1" i="0" noProof="0" dirty="0">
                <a:solidFill>
                  <a:schemeClr val="bg1">
                    <a:lumMod val="50000"/>
                  </a:schemeClr>
                </a:solidFill>
                <a:latin typeface="Helvetica CE 75 Bold"/>
                <a:cs typeface="Helvetica CE 75 Bold"/>
              </a:rPr>
              <a:t>AfDB - Power,</a:t>
            </a:r>
            <a:r>
              <a:rPr lang="en-US" sz="788" b="1" i="0" baseline="0" noProof="0" dirty="0">
                <a:solidFill>
                  <a:schemeClr val="bg1">
                    <a:lumMod val="50000"/>
                  </a:schemeClr>
                </a:solidFill>
                <a:latin typeface="Helvetica CE 75 Bold"/>
                <a:cs typeface="Helvetica CE 75 Bold"/>
              </a:rPr>
              <a:t> Energy, Climate and Green Growth Complex</a:t>
            </a:r>
            <a:endParaRPr lang="en-US" sz="788" b="1" i="0" noProof="0" dirty="0">
              <a:solidFill>
                <a:schemeClr val="bg1">
                  <a:lumMod val="50000"/>
                </a:schemeClr>
              </a:solidFill>
              <a:latin typeface="Helvetica CE 75 Bold"/>
              <a:cs typeface="Helvetica CE 75 Bold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38327" y="270956"/>
            <a:ext cx="5591175" cy="9683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27" y="146425"/>
            <a:ext cx="1570696" cy="711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8932" y="146425"/>
            <a:ext cx="1210411" cy="9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41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8BBF-2FD4-C44A-9917-6451FEEC7A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739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914530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898BBF-2FD4-C44A-9917-6451FEEC7A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533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858000" y="63965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8BBF-2FD4-C44A-9917-6451FEEC7A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8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3" r:id="rId9"/>
    <p:sldLayoutId id="2147483656" r:id="rId10"/>
    <p:sldLayoutId id="2147483657" r:id="rId11"/>
    <p:sldLayoutId id="2147483660" r:id="rId12"/>
    <p:sldLayoutId id="2147483658" r:id="rId13"/>
    <p:sldLayoutId id="2147483659" r:id="rId14"/>
    <p:sldLayoutId id="2147483661" r:id="rId15"/>
  </p:sldLayoutIdLs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858000" y="639657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8BBF-2FD4-C44A-9917-6451FEEC7AF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9992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342892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787" y="1851977"/>
            <a:ext cx="47724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700" b="1" dirty="0">
                <a:solidFill>
                  <a:srgbClr val="0070C0"/>
                </a:solidFill>
                <a:latin typeface="Calibri"/>
              </a:rPr>
              <a:t>5</a:t>
            </a:r>
            <a:r>
              <a:rPr lang="en-GB" sz="2700" b="1" baseline="30000" dirty="0">
                <a:solidFill>
                  <a:srgbClr val="0070C0"/>
                </a:solidFill>
                <a:latin typeface="Calibri"/>
              </a:rPr>
              <a:t>TH</a:t>
            </a:r>
            <a:r>
              <a:rPr lang="en-GB" sz="2700" b="1" dirty="0">
                <a:solidFill>
                  <a:srgbClr val="0070C0"/>
                </a:solidFill>
                <a:latin typeface="Calibri"/>
              </a:rPr>
              <a:t> </a:t>
            </a: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SUSTAINABLE ENERGY FOR ALL AFRICA WORKSHOP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98" y="1444517"/>
            <a:ext cx="3747716" cy="373032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4019" y="5801026"/>
            <a:ext cx="280761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Lisbon, May 4</a:t>
            </a:r>
            <a:r>
              <a:rPr kumimoji="0" lang="en-GB" sz="1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2018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803" y="1563158"/>
            <a:ext cx="1615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the context of the</a:t>
            </a:r>
            <a:br>
              <a:rPr kumimoji="0" lang="en-GB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sz="4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5788" y="3169832"/>
            <a:ext cx="51271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takeaways</a:t>
            </a:r>
            <a:r>
              <a:rPr kumimoji="0" lang="en-GB" sz="2100" b="1" i="0" u="none" strike="noStrike" kern="1200" cap="none" spc="0" normalizeH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GB" sz="21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018" y="4486136"/>
            <a:ext cx="70811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Joao Duarte Cunha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Manager, Energy Initiatives and Partnerships</a:t>
            </a:r>
            <a:endParaRPr lang="en-GB" sz="2000" noProof="0" dirty="0">
              <a:solidFill>
                <a:prstClr val="black">
                  <a:lumMod val="95000"/>
                  <a:lumOff val="5000"/>
                </a:prstClr>
              </a:solidFill>
            </a:endParaRPr>
          </a:p>
          <a:p>
            <a:pPr lvl="0">
              <a:defRPr/>
            </a:pPr>
            <a:r>
              <a:rPr lang="en-GB" sz="2000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African </a:t>
            </a:r>
            <a:r>
              <a:rPr lang="en-GB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Development Bank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46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2DF2E76F-EDED-4493-860F-DA5EEA1AF323}"/>
              </a:ext>
            </a:extLst>
          </p:cNvPr>
          <p:cNvSpPr txBox="1"/>
          <p:nvPr/>
        </p:nvSpPr>
        <p:spPr>
          <a:xfrm>
            <a:off x="1857080" y="418240"/>
            <a:ext cx="5788057" cy="553998"/>
          </a:xfrm>
          <a:prstGeom prst="rect">
            <a:avLst/>
          </a:prstGeom>
        </p:spPr>
        <p:txBody>
          <a:bodyPr/>
          <a:lstStyle>
            <a:lvl1pPr defTabSz="342892">
              <a:spcBef>
                <a:spcPct val="0"/>
              </a:spcBef>
              <a:buNone/>
              <a:defRPr sz="33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smtClean="0"/>
              <a:t>General takeaways</a:t>
            </a:r>
            <a:endParaRPr lang="en-US" sz="3600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D505AEC6-FD1E-4DFD-9CDF-DC8B99FCA4F8}"/>
              </a:ext>
            </a:extLst>
          </p:cNvPr>
          <p:cNvSpPr txBox="1"/>
          <p:nvPr/>
        </p:nvSpPr>
        <p:spPr>
          <a:xfrm>
            <a:off x="362633" y="1330439"/>
            <a:ext cx="868723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ts val="12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292929"/>
                </a:solidFill>
                <a:latin typeface="+mj-lt"/>
                <a:ea typeface="ＭＳ Ｐゴシック"/>
              </a:rPr>
              <a:t>More financing at scale still required…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Mobilizing  more domestic resources 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– local Banks, national “green fund” funds, local investors, diaspora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92929"/>
                </a:solidFill>
                <a:latin typeface="+mj-lt"/>
                <a:ea typeface="ＭＳ Ｐゴシック"/>
              </a:rPr>
              <a:t>Mobilizing international investors </a:t>
            </a:r>
            <a:r>
              <a:rPr lang="en-US" sz="2400" dirty="0">
                <a:solidFill>
                  <a:srgbClr val="292929"/>
                </a:solidFill>
                <a:latin typeface="+mj-lt"/>
                <a:ea typeface="ＭＳ Ｐゴシック"/>
              </a:rPr>
              <a:t>– who play a key role in technology transfer and capital mobilization.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Multilateral Development Banks to take more risk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 - “risk aversion” is not helping the continent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Countries to send the right signals to investors 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– policy frameworks, procurement of green energy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Pipeline readiness 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– lack of investible opportunities still a barrier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Build on success 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– get a few deals across the finishing line to demonstrate viability and attract more investments</a:t>
            </a:r>
            <a:endParaRPr lang="en-US" sz="2400" dirty="0">
              <a:solidFill>
                <a:srgbClr val="292929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65410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>
            <a:extLst>
              <a:ext uri="{FF2B5EF4-FFF2-40B4-BE49-F238E27FC236}">
                <a16:creationId xmlns:a16="http://schemas.microsoft.com/office/drawing/2014/main" xmlns="" id="{2DF2E76F-EDED-4493-860F-DA5EEA1AF323}"/>
              </a:ext>
            </a:extLst>
          </p:cNvPr>
          <p:cNvSpPr txBox="1"/>
          <p:nvPr/>
        </p:nvSpPr>
        <p:spPr>
          <a:xfrm>
            <a:off x="1857080" y="418240"/>
            <a:ext cx="5788057" cy="553998"/>
          </a:xfrm>
          <a:prstGeom prst="rect">
            <a:avLst/>
          </a:prstGeom>
        </p:spPr>
        <p:txBody>
          <a:bodyPr/>
          <a:lstStyle>
            <a:lvl1pPr defTabSz="342892">
              <a:spcBef>
                <a:spcPct val="0"/>
              </a:spcBef>
              <a:buNone/>
              <a:defRPr sz="33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T</a:t>
            </a:r>
            <a:r>
              <a:rPr lang="en-US" dirty="0" smtClean="0"/>
              <a:t>akeaways on IP discussion</a:t>
            </a:r>
            <a:endParaRPr lang="en-US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D505AEC6-FD1E-4DFD-9CDF-DC8B99FCA4F8}"/>
              </a:ext>
            </a:extLst>
          </p:cNvPr>
          <p:cNvSpPr txBox="1"/>
          <p:nvPr/>
        </p:nvSpPr>
        <p:spPr>
          <a:xfrm>
            <a:off x="1" y="1274900"/>
            <a:ext cx="8996082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Quality improving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: Initial IPs did not have the required quality, but more recent exercises have raised the bar (</a:t>
            </a:r>
            <a:r>
              <a:rPr lang="en-US" sz="2400" dirty="0" err="1" smtClean="0">
                <a:solidFill>
                  <a:srgbClr val="292929"/>
                </a:solidFill>
                <a:latin typeface="+mj-lt"/>
                <a:ea typeface="ＭＳ Ｐゴシック"/>
              </a:rPr>
              <a:t>eg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. Nigeria), SDG7 link.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Aggregator role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: providing a pipeline feeding into financing facilities </a:t>
            </a:r>
            <a:r>
              <a:rPr lang="en-US" sz="2400" dirty="0" err="1" smtClean="0">
                <a:solidFill>
                  <a:srgbClr val="292929"/>
                </a:solidFill>
                <a:latin typeface="+mj-lt"/>
                <a:ea typeface="ＭＳ Ｐゴシック"/>
              </a:rPr>
              <a:t>eg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. EU blending, </a:t>
            </a:r>
            <a:r>
              <a:rPr lang="en-US" sz="2400" dirty="0" err="1" smtClean="0">
                <a:solidFill>
                  <a:srgbClr val="292929"/>
                </a:solidFill>
                <a:latin typeface="+mj-lt"/>
                <a:ea typeface="ＭＳ Ｐゴシック"/>
              </a:rPr>
              <a:t>ElectriFI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, Green Climate Fund.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92929"/>
                </a:solidFill>
                <a:latin typeface="+mj-lt"/>
                <a:ea typeface="ＭＳ Ｐゴシック"/>
              </a:rPr>
              <a:t>P</a:t>
            </a: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rivate sector perspective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: not enough info for private investors to assess risk/return profile, tariffs, regulatory constraints, access to finance, type of capital needed and where in the project cycle.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Project screening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: much room for improvement, some IPs more akin to a</a:t>
            </a:r>
            <a:r>
              <a:rPr lang="en-US" sz="2400" dirty="0">
                <a:solidFill>
                  <a:srgbClr val="292929"/>
                </a:solidFill>
                <a:latin typeface="+mj-lt"/>
                <a:ea typeface="ＭＳ Ｐゴシック"/>
              </a:rPr>
              <a:t> 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“shopping list” rather a shortlist based on priority and strategy.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IPs not “living” docs: 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IPs are a snapshot in time in a rapidly changing world, lacking “nuanced” analysis of latest sector trends.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292929"/>
                </a:solidFill>
                <a:latin typeface="+mj-lt"/>
                <a:ea typeface="ＭＳ Ｐゴシック"/>
              </a:rPr>
              <a:t>Ownership, partnership and results orientation</a:t>
            </a:r>
            <a:r>
              <a:rPr lang="en-US" sz="2400" dirty="0" smtClean="0">
                <a:solidFill>
                  <a:srgbClr val="292929"/>
                </a:solidFill>
                <a:latin typeface="+mj-lt"/>
                <a:ea typeface="ＭＳ Ｐゴシック"/>
              </a:rPr>
              <a:t>: key for success.</a:t>
            </a: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92929"/>
              </a:solidFill>
              <a:latin typeface="+mj-lt"/>
              <a:ea typeface="ＭＳ Ｐゴシック"/>
            </a:endParaRPr>
          </a:p>
          <a:p>
            <a:pPr marL="342900" indent="-342900" defTabSz="914400" fontAlgn="base">
              <a:spcBef>
                <a:spcPts val="12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292929"/>
              </a:solidFill>
              <a:latin typeface="+mj-lt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23318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AfDB initiatives in 2018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B3AD93C-CDA9-A949-A7B9-AFF2B850862B}"/>
              </a:ext>
            </a:extLst>
          </p:cNvPr>
          <p:cNvGrpSpPr/>
          <p:nvPr/>
        </p:nvGrpSpPr>
        <p:grpSpPr>
          <a:xfrm>
            <a:off x="-1" y="1546296"/>
            <a:ext cx="4329956" cy="946067"/>
            <a:chOff x="175144" y="1105934"/>
            <a:chExt cx="4296510" cy="722525"/>
          </a:xfrm>
        </p:grpSpPr>
        <p:sp>
          <p:nvSpPr>
            <p:cNvPr id="4" name="Shape 34">
              <a:extLst>
                <a:ext uri="{FF2B5EF4-FFF2-40B4-BE49-F238E27FC236}">
                  <a16:creationId xmlns:a16="http://schemas.microsoft.com/office/drawing/2014/main" xmlns="" id="{7AC5898E-3DBA-754C-83D9-523A05E0D4F5}"/>
                </a:ext>
              </a:extLst>
            </p:cNvPr>
            <p:cNvSpPr/>
            <p:nvPr/>
          </p:nvSpPr>
          <p:spPr>
            <a:xfrm flipH="1">
              <a:off x="1817913" y="1105934"/>
              <a:ext cx="2653741" cy="72252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$500m </a:t>
              </a:r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debt facility for small-scale RE projects, including SHS, C&amp;I solar, mini-grids and small IPPs</a:t>
              </a:r>
              <a:endParaRPr lang="en-US" sz="1400" dirty="0">
                <a:solidFill>
                  <a:sysClr val="windowText" lastClr="000000"/>
                </a:solidFill>
                <a:latin typeface="Bebas Neue" panose="020B0606020202050201"/>
              </a:endParaRPr>
            </a:p>
          </p:txBody>
        </p:sp>
        <p:sp>
          <p:nvSpPr>
            <p:cNvPr id="5" name="Shape 34">
              <a:extLst>
                <a:ext uri="{FF2B5EF4-FFF2-40B4-BE49-F238E27FC236}">
                  <a16:creationId xmlns:a16="http://schemas.microsoft.com/office/drawing/2014/main" xmlns="" id="{6FC90A59-D130-C443-BAC5-766F45B45723}"/>
                </a:ext>
              </a:extLst>
            </p:cNvPr>
            <p:cNvSpPr/>
            <p:nvPr/>
          </p:nvSpPr>
          <p:spPr>
            <a:xfrm flipH="1">
              <a:off x="175144" y="1105936"/>
              <a:ext cx="1642771" cy="7225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Bebas Neue" panose="020B0606020202050201" pitchFamily="34" charset="77"/>
                </a:rPr>
                <a:t>Facility for Energy Inclusion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100ABFE-7CF0-214D-BE53-F7704E6E7EEC}"/>
              </a:ext>
            </a:extLst>
          </p:cNvPr>
          <p:cNvGrpSpPr/>
          <p:nvPr/>
        </p:nvGrpSpPr>
        <p:grpSpPr>
          <a:xfrm>
            <a:off x="4473379" y="1535051"/>
            <a:ext cx="4670621" cy="1077242"/>
            <a:chOff x="4590792" y="1103118"/>
            <a:chExt cx="4370555" cy="725340"/>
          </a:xfrm>
        </p:grpSpPr>
        <p:sp>
          <p:nvSpPr>
            <p:cNvPr id="7" name="Shape 34">
              <a:extLst>
                <a:ext uri="{FF2B5EF4-FFF2-40B4-BE49-F238E27FC236}">
                  <a16:creationId xmlns:a16="http://schemas.microsoft.com/office/drawing/2014/main" xmlns="" id="{E4B90576-E0C3-F94A-AF13-0CAC296DE360}"/>
                </a:ext>
              </a:extLst>
            </p:cNvPr>
            <p:cNvSpPr/>
            <p:nvPr/>
          </p:nvSpPr>
          <p:spPr>
            <a:xfrm flipH="1">
              <a:off x="6357452" y="1103118"/>
              <a:ext cx="2603895" cy="7225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Support countries in structuring their energy access programmes.eg. Togo / deliver first of a kind transactions in off-grid space</a:t>
              </a:r>
              <a:endParaRPr lang="en-US" sz="1400" dirty="0">
                <a:solidFill>
                  <a:sysClr val="windowText" lastClr="000000"/>
                </a:solidFill>
                <a:latin typeface="Bebas Neue" panose="020B0606020202050201"/>
              </a:endParaRPr>
            </a:p>
          </p:txBody>
        </p:sp>
        <p:sp>
          <p:nvSpPr>
            <p:cNvPr id="8" name="Shape 34">
              <a:extLst>
                <a:ext uri="{FF2B5EF4-FFF2-40B4-BE49-F238E27FC236}">
                  <a16:creationId xmlns:a16="http://schemas.microsoft.com/office/drawing/2014/main" xmlns="" id="{53513CFD-F1BD-6440-8664-31C8A03E3CCF}"/>
                </a:ext>
              </a:extLst>
            </p:cNvPr>
            <p:cNvSpPr/>
            <p:nvPr/>
          </p:nvSpPr>
          <p:spPr>
            <a:xfrm flipH="1">
              <a:off x="4590792" y="1105935"/>
              <a:ext cx="1766660" cy="7225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Bebas Neue" panose="020B0606020202050201" pitchFamily="34" charset="77"/>
                </a:rPr>
                <a:t>Off-Grid Revolution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DE3623B-BC09-8843-910A-048B2A60C4D6}"/>
              </a:ext>
            </a:extLst>
          </p:cNvPr>
          <p:cNvGrpSpPr/>
          <p:nvPr/>
        </p:nvGrpSpPr>
        <p:grpSpPr>
          <a:xfrm>
            <a:off x="4473383" y="4152009"/>
            <a:ext cx="4670618" cy="946066"/>
            <a:chOff x="-50151" y="1909215"/>
            <a:chExt cx="4664128" cy="722524"/>
          </a:xfrm>
        </p:grpSpPr>
        <p:sp>
          <p:nvSpPr>
            <p:cNvPr id="10" name="Shape 34">
              <a:extLst>
                <a:ext uri="{FF2B5EF4-FFF2-40B4-BE49-F238E27FC236}">
                  <a16:creationId xmlns:a16="http://schemas.microsoft.com/office/drawing/2014/main" xmlns="" id="{57053E5A-5536-384C-B307-2F315FC86090}"/>
                </a:ext>
              </a:extLst>
            </p:cNvPr>
            <p:cNvSpPr/>
            <p:nvPr/>
          </p:nvSpPr>
          <p:spPr>
            <a:xfrm flipH="1">
              <a:off x="-50151" y="1909216"/>
              <a:ext cx="1863560" cy="7225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Bebas Neue" panose="020B0606020202050201" pitchFamily="34" charset="77"/>
                </a:rPr>
                <a:t>Desert-to-Power Initiative</a:t>
              </a:r>
            </a:p>
          </p:txBody>
        </p:sp>
        <p:sp>
          <p:nvSpPr>
            <p:cNvPr id="11" name="Shape 34">
              <a:extLst>
                <a:ext uri="{FF2B5EF4-FFF2-40B4-BE49-F238E27FC236}">
                  <a16:creationId xmlns:a16="http://schemas.microsoft.com/office/drawing/2014/main" xmlns="" id="{ED461306-BB9D-B847-A822-70115022A4A1}"/>
                </a:ext>
              </a:extLst>
            </p:cNvPr>
            <p:cNvSpPr/>
            <p:nvPr/>
          </p:nvSpPr>
          <p:spPr>
            <a:xfrm flipH="1">
              <a:off x="1813409" y="1909215"/>
              <a:ext cx="2800568" cy="7225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Multi-partner </a:t>
              </a:r>
              <a:r>
                <a:rPr lang="en-US" sz="1400" dirty="0" err="1" smtClean="0">
                  <a:solidFill>
                    <a:sysClr val="windowText" lastClr="000000"/>
                  </a:solidFill>
                  <a:latin typeface="Bebas Neue" panose="020B0606020202050201"/>
                </a:rPr>
                <a:t>programme</a:t>
              </a:r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 to provide energy </a:t>
              </a:r>
              <a:r>
                <a:rPr lang="en-US" sz="1400" dirty="0">
                  <a:solidFill>
                    <a:sysClr val="windowText" lastClr="000000"/>
                  </a:solidFill>
                  <a:latin typeface="Bebas Neue" panose="020B0606020202050201"/>
                </a:rPr>
                <a:t>access to 250 million people </a:t>
              </a:r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harnessing the massive solar potential in Sahel region</a:t>
              </a:r>
              <a:endParaRPr lang="en-US" sz="1400" dirty="0">
                <a:solidFill>
                  <a:sysClr val="windowText" lastClr="000000"/>
                </a:solidFill>
                <a:latin typeface="Bebas Neue" panose="020B0606020202050201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7C14E8C-C0CC-1A4D-83E8-84228EC92BC5}"/>
              </a:ext>
            </a:extLst>
          </p:cNvPr>
          <p:cNvGrpSpPr/>
          <p:nvPr/>
        </p:nvGrpSpPr>
        <p:grpSpPr>
          <a:xfrm>
            <a:off x="4473382" y="5295055"/>
            <a:ext cx="4670618" cy="1073060"/>
            <a:chOff x="4586286" y="1909214"/>
            <a:chExt cx="4370554" cy="722524"/>
          </a:xfrm>
        </p:grpSpPr>
        <p:sp>
          <p:nvSpPr>
            <p:cNvPr id="13" name="Shape 34">
              <a:extLst>
                <a:ext uri="{FF2B5EF4-FFF2-40B4-BE49-F238E27FC236}">
                  <a16:creationId xmlns:a16="http://schemas.microsoft.com/office/drawing/2014/main" xmlns="" id="{2709C5A7-35F3-264F-85F2-D374ABD6625E}"/>
                </a:ext>
              </a:extLst>
            </p:cNvPr>
            <p:cNvSpPr/>
            <p:nvPr/>
          </p:nvSpPr>
          <p:spPr>
            <a:xfrm flipH="1">
              <a:off x="4586286" y="1909215"/>
              <a:ext cx="1771170" cy="7225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Bebas Neue" panose="020B0606020202050201" pitchFamily="34" charset="77"/>
                </a:rPr>
                <a:t>Green Mini-Grid Market Development </a:t>
              </a:r>
              <a:r>
                <a:rPr lang="en-US" sz="1600" b="1" dirty="0" err="1" smtClean="0">
                  <a:solidFill>
                    <a:schemeClr val="bg1"/>
                  </a:solidFill>
                  <a:latin typeface="Bebas Neue" panose="020B0606020202050201" pitchFamily="34" charset="77"/>
                </a:rPr>
                <a:t>Programme</a:t>
              </a:r>
              <a:endParaRPr lang="en-US" sz="1600" b="1" dirty="0">
                <a:solidFill>
                  <a:schemeClr val="bg1"/>
                </a:solidFill>
                <a:latin typeface="Bebas Neue" panose="020B0606020202050201" pitchFamily="34" charset="77"/>
              </a:endParaRPr>
            </a:p>
          </p:txBody>
        </p:sp>
        <p:sp>
          <p:nvSpPr>
            <p:cNvPr id="14" name="Shape 34">
              <a:extLst>
                <a:ext uri="{FF2B5EF4-FFF2-40B4-BE49-F238E27FC236}">
                  <a16:creationId xmlns:a16="http://schemas.microsoft.com/office/drawing/2014/main" xmlns="" id="{B014BB05-B749-3F44-90B3-349A52A09777}"/>
                </a:ext>
              </a:extLst>
            </p:cNvPr>
            <p:cNvSpPr/>
            <p:nvPr/>
          </p:nvSpPr>
          <p:spPr>
            <a:xfrm flipH="1">
              <a:off x="6352949" y="1909214"/>
              <a:ext cx="2603891" cy="7225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lang="en-US" sz="1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A1D514C-B7BE-8A4E-86A1-789D0FD9A1E1}"/>
              </a:ext>
            </a:extLst>
          </p:cNvPr>
          <p:cNvGrpSpPr/>
          <p:nvPr/>
        </p:nvGrpSpPr>
        <p:grpSpPr>
          <a:xfrm>
            <a:off x="-1" y="4080428"/>
            <a:ext cx="4329954" cy="946066"/>
            <a:chOff x="175145" y="2712485"/>
            <a:chExt cx="4296509" cy="722524"/>
          </a:xfrm>
        </p:grpSpPr>
        <p:sp>
          <p:nvSpPr>
            <p:cNvPr id="16" name="Shape 34">
              <a:extLst>
                <a:ext uri="{FF2B5EF4-FFF2-40B4-BE49-F238E27FC236}">
                  <a16:creationId xmlns:a16="http://schemas.microsoft.com/office/drawing/2014/main" xmlns="" id="{DF24799C-5625-9B47-8FDF-8AA3416B2760}"/>
                </a:ext>
              </a:extLst>
            </p:cNvPr>
            <p:cNvSpPr/>
            <p:nvPr/>
          </p:nvSpPr>
          <p:spPr>
            <a:xfrm flipH="1">
              <a:off x="1813408" y="2712485"/>
              <a:ext cx="2658246" cy="7225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Promote / invest </a:t>
              </a:r>
              <a:r>
                <a:rPr lang="en-US" sz="1400" dirty="0">
                  <a:solidFill>
                    <a:sysClr val="windowText" lastClr="000000"/>
                  </a:solidFill>
                  <a:latin typeface="Bebas Neue" panose="020B0606020202050201"/>
                </a:rPr>
                <a:t>in </a:t>
              </a:r>
              <a:r>
                <a:rPr lang="en-US" sz="1400" u="sng" dirty="0">
                  <a:solidFill>
                    <a:sysClr val="windowText" lastClr="000000"/>
                  </a:solidFill>
                  <a:latin typeface="Bebas Neue" panose="020B0606020202050201"/>
                </a:rPr>
                <a:t>national</a:t>
              </a:r>
              <a:r>
                <a:rPr lang="en-US" sz="1400" dirty="0">
                  <a:solidFill>
                    <a:sysClr val="windowText" lastClr="000000"/>
                  </a:solidFill>
                  <a:latin typeface="Bebas Neue" panose="020B0606020202050201"/>
                </a:rPr>
                <a:t> </a:t>
              </a:r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RE funds, mobilize  funding partners including </a:t>
              </a:r>
              <a:r>
                <a:rPr lang="en-US" sz="1400" dirty="0">
                  <a:solidFill>
                    <a:sysClr val="windowText" lastClr="000000"/>
                  </a:solidFill>
                  <a:latin typeface="Bebas Neue" panose="020B0606020202050201"/>
                </a:rPr>
                <a:t>GCF and EU</a:t>
              </a:r>
            </a:p>
          </p:txBody>
        </p:sp>
        <p:sp>
          <p:nvSpPr>
            <p:cNvPr id="17" name="Shape 34">
              <a:extLst>
                <a:ext uri="{FF2B5EF4-FFF2-40B4-BE49-F238E27FC236}">
                  <a16:creationId xmlns:a16="http://schemas.microsoft.com/office/drawing/2014/main" xmlns="" id="{CEBEC524-BD41-BC44-A956-779EFD50C959}"/>
                </a:ext>
              </a:extLst>
            </p:cNvPr>
            <p:cNvSpPr/>
            <p:nvPr/>
          </p:nvSpPr>
          <p:spPr>
            <a:xfrm flipH="1">
              <a:off x="175145" y="2712486"/>
              <a:ext cx="1638262" cy="7225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Bebas Neue" panose="020B0606020202050201" pitchFamily="34" charset="77"/>
                </a:rPr>
                <a:t>Support National RE Funds</a:t>
              </a:r>
              <a:endParaRPr lang="en-US" sz="1600" b="1" dirty="0">
                <a:solidFill>
                  <a:schemeClr val="bg1"/>
                </a:solidFill>
                <a:latin typeface="Bebas Neue" panose="020B0606020202050201" pitchFamily="34" charset="77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24A9EE9-0FDD-7F4A-BBDB-D211404C1FC3}"/>
              </a:ext>
            </a:extLst>
          </p:cNvPr>
          <p:cNvGrpSpPr/>
          <p:nvPr/>
        </p:nvGrpSpPr>
        <p:grpSpPr>
          <a:xfrm>
            <a:off x="0" y="2771225"/>
            <a:ext cx="4329953" cy="1073060"/>
            <a:chOff x="4779086" y="2712484"/>
            <a:chExt cx="4177754" cy="722524"/>
          </a:xfrm>
        </p:grpSpPr>
        <p:sp>
          <p:nvSpPr>
            <p:cNvPr id="19" name="Shape 34">
              <a:extLst>
                <a:ext uri="{FF2B5EF4-FFF2-40B4-BE49-F238E27FC236}">
                  <a16:creationId xmlns:a16="http://schemas.microsoft.com/office/drawing/2014/main" xmlns="" id="{21B9CDBA-57A1-8443-9CC3-9C0946C9C2EF}"/>
                </a:ext>
              </a:extLst>
            </p:cNvPr>
            <p:cNvSpPr/>
            <p:nvPr/>
          </p:nvSpPr>
          <p:spPr>
            <a:xfrm flipH="1">
              <a:off x="4779086" y="2712485"/>
              <a:ext cx="1573861" cy="7225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Bebas Neue" panose="020B0606020202050201" pitchFamily="34" charset="77"/>
                </a:rPr>
                <a:t>Sustainable Energy Fund for Africa 2.0</a:t>
              </a:r>
            </a:p>
          </p:txBody>
        </p:sp>
        <p:sp>
          <p:nvSpPr>
            <p:cNvPr id="20" name="Shape 34">
              <a:extLst>
                <a:ext uri="{FF2B5EF4-FFF2-40B4-BE49-F238E27FC236}">
                  <a16:creationId xmlns:a16="http://schemas.microsoft.com/office/drawing/2014/main" xmlns="" id="{E794A2C3-CF23-1446-9552-3C0F8C2B99FF}"/>
                </a:ext>
              </a:extLst>
            </p:cNvPr>
            <p:cNvSpPr/>
            <p:nvPr/>
          </p:nvSpPr>
          <p:spPr>
            <a:xfrm flipH="1">
              <a:off x="6352948" y="2712484"/>
              <a:ext cx="2603892" cy="7225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Scaling-up SEFA with an increased investment focus and bigger role in taking high-risk stakes in projects and funds.</a:t>
              </a:r>
              <a:endParaRPr lang="en-US" sz="1400" dirty="0">
                <a:solidFill>
                  <a:sysClr val="windowText" lastClr="000000"/>
                </a:solidFill>
                <a:latin typeface="Bebas Neue" panose="020B0606020202050201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582D41BB-E8FD-B643-8C77-270E21A657E4}"/>
              </a:ext>
            </a:extLst>
          </p:cNvPr>
          <p:cNvGrpSpPr/>
          <p:nvPr/>
        </p:nvGrpSpPr>
        <p:grpSpPr>
          <a:xfrm>
            <a:off x="0" y="5347493"/>
            <a:ext cx="4329954" cy="946066"/>
            <a:chOff x="172503" y="3515766"/>
            <a:chExt cx="4113745" cy="722524"/>
          </a:xfrm>
        </p:grpSpPr>
        <p:sp>
          <p:nvSpPr>
            <p:cNvPr id="22" name="Shape 34">
              <a:extLst>
                <a:ext uri="{FF2B5EF4-FFF2-40B4-BE49-F238E27FC236}">
                  <a16:creationId xmlns:a16="http://schemas.microsoft.com/office/drawing/2014/main" xmlns="" id="{45363009-914D-C94E-AFB1-7A78EE5B0704}"/>
                </a:ext>
              </a:extLst>
            </p:cNvPr>
            <p:cNvSpPr/>
            <p:nvPr/>
          </p:nvSpPr>
          <p:spPr>
            <a:xfrm flipH="1">
              <a:off x="172503" y="3515767"/>
              <a:ext cx="1572889" cy="7225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Bebas Neue" panose="020B0606020202050201" pitchFamily="34" charset="77"/>
                </a:rPr>
                <a:t>Support to IPP Procurement Programs</a:t>
              </a:r>
            </a:p>
          </p:txBody>
        </p:sp>
        <p:sp>
          <p:nvSpPr>
            <p:cNvPr id="23" name="Shape 34">
              <a:extLst>
                <a:ext uri="{FF2B5EF4-FFF2-40B4-BE49-F238E27FC236}">
                  <a16:creationId xmlns:a16="http://schemas.microsoft.com/office/drawing/2014/main" xmlns="" id="{F60F436B-17F5-F445-9A80-FC0F2E651CEB}"/>
                </a:ext>
              </a:extLst>
            </p:cNvPr>
            <p:cNvSpPr/>
            <p:nvPr/>
          </p:nvSpPr>
          <p:spPr>
            <a:xfrm flipH="1">
              <a:off x="1745393" y="3515766"/>
              <a:ext cx="2540855" cy="7225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Work with countries in supporting </a:t>
              </a:r>
              <a:r>
                <a:rPr lang="en-US" sz="1400" dirty="0">
                  <a:solidFill>
                    <a:sysClr val="windowText" lastClr="000000"/>
                  </a:solidFill>
                  <a:latin typeface="Bebas Neue" panose="020B0606020202050201"/>
                </a:rPr>
                <a:t>IPP procurement at the national </a:t>
              </a:r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level across different technologies</a:t>
              </a:r>
              <a:endParaRPr lang="en-US" sz="1400" dirty="0">
                <a:solidFill>
                  <a:sysClr val="windowText" lastClr="000000"/>
                </a:solidFill>
                <a:latin typeface="Bebas Neue" panose="020B0606020202050201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CBED38B0-D1B0-EE40-9E50-29DF050794F3}"/>
              </a:ext>
            </a:extLst>
          </p:cNvPr>
          <p:cNvGrpSpPr/>
          <p:nvPr/>
        </p:nvGrpSpPr>
        <p:grpSpPr>
          <a:xfrm>
            <a:off x="4473377" y="2779047"/>
            <a:ext cx="4627896" cy="1073060"/>
            <a:chOff x="4586284" y="3515765"/>
            <a:chExt cx="4370555" cy="722524"/>
          </a:xfrm>
        </p:grpSpPr>
        <p:sp>
          <p:nvSpPr>
            <p:cNvPr id="25" name="Shape 34">
              <a:extLst>
                <a:ext uri="{FF2B5EF4-FFF2-40B4-BE49-F238E27FC236}">
                  <a16:creationId xmlns:a16="http://schemas.microsoft.com/office/drawing/2014/main" xmlns="" id="{73EC9FC2-81A2-5E4B-BAA6-2ACB88A7760D}"/>
                </a:ext>
              </a:extLst>
            </p:cNvPr>
            <p:cNvSpPr/>
            <p:nvPr/>
          </p:nvSpPr>
          <p:spPr>
            <a:xfrm flipH="1">
              <a:off x="6352944" y="3515765"/>
              <a:ext cx="2603895" cy="72252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/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High-level tri-partite </a:t>
              </a:r>
              <a:r>
                <a:rPr lang="en-US" sz="1400" dirty="0">
                  <a:solidFill>
                    <a:sysClr val="windowText" lastClr="000000"/>
                  </a:solidFill>
                  <a:latin typeface="Bebas Neue" panose="020B0606020202050201"/>
                </a:rPr>
                <a:t>energy sector </a:t>
              </a:r>
              <a:r>
                <a:rPr lang="en-US" sz="1400" dirty="0" smtClean="0">
                  <a:solidFill>
                    <a:sysClr val="windowText" lastClr="000000"/>
                  </a:solidFill>
                  <a:latin typeface="Bebas Neue" panose="020B0606020202050201"/>
                </a:rPr>
                <a:t>dialogue focused on key barrier to investments and accelerating key transactions</a:t>
              </a:r>
              <a:endParaRPr lang="en-US" sz="1400" dirty="0">
                <a:solidFill>
                  <a:sysClr val="windowText" lastClr="000000"/>
                </a:solidFill>
                <a:latin typeface="Bebas Neue" panose="020B0606020202050201"/>
              </a:endParaRPr>
            </a:p>
          </p:txBody>
        </p:sp>
        <p:sp>
          <p:nvSpPr>
            <p:cNvPr id="26" name="Shape 34">
              <a:extLst>
                <a:ext uri="{FF2B5EF4-FFF2-40B4-BE49-F238E27FC236}">
                  <a16:creationId xmlns:a16="http://schemas.microsoft.com/office/drawing/2014/main" xmlns="" id="{6D565EE4-55BC-DD40-A7AE-B50591F2E9A8}"/>
                </a:ext>
              </a:extLst>
            </p:cNvPr>
            <p:cNvSpPr/>
            <p:nvPr/>
          </p:nvSpPr>
          <p:spPr>
            <a:xfrm flipH="1">
              <a:off x="4586284" y="3515766"/>
              <a:ext cx="1771171" cy="7225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Bebas Neue" panose="020B0606020202050201" pitchFamily="34" charset="77"/>
                </a:rPr>
                <a:t>Africa Energy Marketplace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452151" y="5385307"/>
            <a:ext cx="264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 smtClean="0">
                <a:latin typeface="Bebas Neue" panose="020B0606020202050201"/>
              </a:rPr>
              <a:t>Phase II launched with business advisory and policy helpdesks, new knowledge products and design of pan-African RBF instrument </a:t>
            </a:r>
            <a:endParaRPr lang="en-US" sz="1400" dirty="0">
              <a:latin typeface="Bebas Neue" panose="020B0606020202050201"/>
            </a:endParaRPr>
          </a:p>
        </p:txBody>
      </p:sp>
    </p:spTree>
    <p:extLst>
      <p:ext uri="{BB962C8B-B14F-4D97-AF65-F5344CB8AC3E}">
        <p14:creationId xmlns:p14="http://schemas.microsoft.com/office/powerpoint/2010/main" val="1551120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8107" y="1810242"/>
            <a:ext cx="4109421" cy="1221896"/>
          </a:xfrm>
          <a:prstGeom prst="rect">
            <a:avLst/>
          </a:prstGeom>
        </p:spPr>
        <p:txBody>
          <a:bodyPr/>
          <a:lstStyle>
            <a:lvl1pPr algn="ctr">
              <a:spcBef>
                <a:spcPct val="0"/>
              </a:spcBef>
              <a:buNone/>
              <a:defRPr sz="3600" b="0" i="0">
                <a:solidFill>
                  <a:srgbClr val="008000"/>
                </a:solidFill>
                <a:latin typeface="Kabel Book"/>
                <a:ea typeface="+mj-ea"/>
                <a:cs typeface="Kabel Book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Kabel Book"/>
                <a:ea typeface="+mj-ea"/>
              </a:rPr>
              <a:t>SAFE TRAVELS HOME!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Kabel Book"/>
              <a:ea typeface="+mj-ea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Kabel Book"/>
                <a:ea typeface="+mj-ea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927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475</Words>
  <Application>Microsoft Office PowerPoint</Application>
  <PresentationFormat>On-screen Show (4:3)</PresentationFormat>
  <Paragraphs>44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ＭＳ Ｐゴシック</vt:lpstr>
      <vt:lpstr>Arial</vt:lpstr>
      <vt:lpstr>Bebas Neue</vt:lpstr>
      <vt:lpstr>Calibri</vt:lpstr>
      <vt:lpstr>Helvetica 55 Roman</vt:lpstr>
      <vt:lpstr>Helvetica CE 45 Light</vt:lpstr>
      <vt:lpstr>Helvetica CE 55 Roman</vt:lpstr>
      <vt:lpstr>Helvetica CE 75 Bold</vt:lpstr>
      <vt:lpstr>Kabel Book</vt:lpstr>
      <vt:lpstr>Kabel Heavy</vt:lpstr>
      <vt:lpstr>Thème Office</vt:lpstr>
      <vt:lpstr>1_Thème Office</vt:lpstr>
      <vt:lpstr>PowerPoint Presentation</vt:lpstr>
      <vt:lpstr>PowerPoint Presentation</vt:lpstr>
      <vt:lpstr>PowerPoint Presentation</vt:lpstr>
      <vt:lpstr>Key AfDB initiatives in 2018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</dc:creator>
  <cp:lastModifiedBy>CUNHA, JOAO DUARTE</cp:lastModifiedBy>
  <cp:revision>1042</cp:revision>
  <dcterms:created xsi:type="dcterms:W3CDTF">2013-12-01T18:14:02Z</dcterms:created>
  <dcterms:modified xsi:type="dcterms:W3CDTF">2018-05-04T11:22:40Z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