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4" r:id="rId2"/>
  </p:sldMasterIdLst>
  <p:notesMasterIdLst>
    <p:notesMasterId r:id="rId13"/>
  </p:notesMasterIdLst>
  <p:sldIdLst>
    <p:sldId id="536" r:id="rId3"/>
    <p:sldId id="532" r:id="rId4"/>
    <p:sldId id="535" r:id="rId5"/>
    <p:sldId id="534" r:id="rId6"/>
    <p:sldId id="529" r:id="rId7"/>
    <p:sldId id="520" r:id="rId8"/>
    <p:sldId id="533" r:id="rId9"/>
    <p:sldId id="484" r:id="rId10"/>
    <p:sldId id="538" r:id="rId11"/>
    <p:sldId id="537"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E13"/>
    <a:srgbClr val="D9EAD3"/>
    <a:srgbClr val="228B44"/>
    <a:srgbClr val="FFFECC"/>
    <a:srgbClr val="B2DF8B"/>
    <a:srgbClr val="6AA850"/>
    <a:srgbClr val="058B38"/>
    <a:srgbClr val="32824F"/>
    <a:srgbClr val="6AA84F"/>
    <a:srgbClr val="C2D6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69" autoAdjust="0"/>
    <p:restoredTop sz="79947" autoAdjust="0"/>
  </p:normalViewPr>
  <p:slideViewPr>
    <p:cSldViewPr snapToGrid="0" snapToObjects="1">
      <p:cViewPr varScale="1">
        <p:scale>
          <a:sx n="54" d="100"/>
          <a:sy n="54" d="100"/>
        </p:scale>
        <p:origin x="179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98297-F5F6-D040-8838-46CA298B9158}" type="datetimeFigureOut">
              <a:rPr lang="en-US" smtClean="0"/>
              <a:t>7/25/2018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46883-9078-1040-B33D-D8A8541765A9}" type="slidenum">
              <a:rPr lang="en-GB" smtClean="0"/>
              <a:t>‹Nr.›</a:t>
            </a:fld>
            <a:endParaRPr lang="en-GB"/>
          </a:p>
        </p:txBody>
      </p:sp>
    </p:spTree>
    <p:extLst>
      <p:ext uri="{BB962C8B-B14F-4D97-AF65-F5344CB8AC3E}">
        <p14:creationId xmlns:p14="http://schemas.microsoft.com/office/powerpoint/2010/main" val="19185471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e4all-africa.org/se4all-in-africa/country-dat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mapchart.net/africa.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5946883-9078-1040-B33D-D8A8541765A9}" type="slidenum">
              <a:rPr lang="en-GB" smtClean="0"/>
              <a:t>1</a:t>
            </a:fld>
            <a:endParaRPr lang="en-GB"/>
          </a:p>
        </p:txBody>
      </p:sp>
    </p:spTree>
    <p:extLst>
      <p:ext uri="{BB962C8B-B14F-4D97-AF65-F5344CB8AC3E}">
        <p14:creationId xmlns:p14="http://schemas.microsoft.com/office/powerpoint/2010/main" val="419464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5946883-9078-1040-B33D-D8A8541765A9}" type="slidenum">
              <a:rPr lang="en-GB" smtClean="0"/>
              <a:t>2</a:t>
            </a:fld>
            <a:endParaRPr lang="en-GB"/>
          </a:p>
        </p:txBody>
      </p:sp>
    </p:spTree>
    <p:extLst>
      <p:ext uri="{BB962C8B-B14F-4D97-AF65-F5344CB8AC3E}">
        <p14:creationId xmlns:p14="http://schemas.microsoft.com/office/powerpoint/2010/main" val="144096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5946883-9078-1040-B33D-D8A8541765A9}" type="slidenum">
              <a:rPr lang="en-GB" smtClean="0"/>
              <a:t>4</a:t>
            </a:fld>
            <a:endParaRPr lang="en-GB"/>
          </a:p>
        </p:txBody>
      </p:sp>
    </p:spTree>
    <p:extLst>
      <p:ext uri="{BB962C8B-B14F-4D97-AF65-F5344CB8AC3E}">
        <p14:creationId xmlns:p14="http://schemas.microsoft.com/office/powerpoint/2010/main" val="18960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1155CC"/>
                </a:solidFill>
                <a:latin typeface="arial" charset="0"/>
                <a:hlinkClick r:id="rId3"/>
              </a:rPr>
              <a:t>https://www.se4all-africa.org/se4all-in-africa/country-data/</a:t>
            </a:r>
            <a:endParaRPr lang="en-US" dirty="0"/>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1155CC"/>
                </a:solidFill>
                <a:latin typeface="arial" charset="0"/>
                <a:hlinkClick r:id="rId4"/>
              </a:rPr>
              <a:t>https://mapchart.net/africa.html</a:t>
            </a:r>
            <a:endParaRPr lang="en-US" dirty="0"/>
          </a:p>
          <a:p>
            <a:endParaRPr lang="en-GB" dirty="0"/>
          </a:p>
        </p:txBody>
      </p:sp>
      <p:sp>
        <p:nvSpPr>
          <p:cNvPr id="4" name="Foliennummernplatzhalter 3"/>
          <p:cNvSpPr>
            <a:spLocks noGrp="1"/>
          </p:cNvSpPr>
          <p:nvPr>
            <p:ph type="sldNum" sz="quarter" idx="10"/>
          </p:nvPr>
        </p:nvSpPr>
        <p:spPr/>
        <p:txBody>
          <a:bodyPr/>
          <a:lstStyle/>
          <a:p>
            <a:fld id="{C5946883-9078-1040-B33D-D8A8541765A9}" type="slidenum">
              <a:rPr lang="en-GB" smtClean="0"/>
              <a:t>6</a:t>
            </a:fld>
            <a:endParaRPr lang="en-GB"/>
          </a:p>
        </p:txBody>
      </p:sp>
    </p:spTree>
    <p:extLst>
      <p:ext uri="{BB962C8B-B14F-4D97-AF65-F5344CB8AC3E}">
        <p14:creationId xmlns:p14="http://schemas.microsoft.com/office/powerpoint/2010/main" val="274505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5946883-9078-1040-B33D-D8A8541765A9}" type="slidenum">
              <a:rPr lang="en-GB" smtClean="0"/>
              <a:t>9</a:t>
            </a:fld>
            <a:endParaRPr lang="en-GB"/>
          </a:p>
        </p:txBody>
      </p:sp>
    </p:spTree>
    <p:extLst>
      <p:ext uri="{BB962C8B-B14F-4D97-AF65-F5344CB8AC3E}">
        <p14:creationId xmlns:p14="http://schemas.microsoft.com/office/powerpoint/2010/main" val="4188303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Image 1" descr="couverture-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Image 8"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6049" y="153419"/>
            <a:ext cx="4122669" cy="1647672"/>
          </a:xfrm>
          <a:prstGeom prst="rect">
            <a:avLst/>
          </a:prstGeom>
        </p:spPr>
      </p:pic>
      <p:sp>
        <p:nvSpPr>
          <p:cNvPr id="6" name="Espace réservé du texte 2"/>
          <p:cNvSpPr txBox="1">
            <a:spLocks/>
          </p:cNvSpPr>
          <p:nvPr userDrawn="1"/>
        </p:nvSpPr>
        <p:spPr>
          <a:xfrm>
            <a:off x="5631998" y="6347117"/>
            <a:ext cx="3279033"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tx1"/>
                </a:solidFill>
                <a:latin typeface="Helvetica CE 75 Bold"/>
                <a:cs typeface="Helvetica CE 75 Bold"/>
              </a:rPr>
              <a:t>ENERGY, ENVIRONMENT &amp;</a:t>
            </a:r>
            <a:r>
              <a:rPr lang="fr-FR" sz="525" b="1" i="0" baseline="0" dirty="0">
                <a:solidFill>
                  <a:schemeClr val="tx1"/>
                </a:solidFill>
                <a:latin typeface="Helvetica CE 75 Bold"/>
                <a:cs typeface="Helvetica CE 75 Bold"/>
              </a:rPr>
              <a:t> CLIMATE CHANGE DEPARTEMENT</a:t>
            </a:r>
            <a:endParaRPr lang="fr-FR" sz="525" b="1" i="0" dirty="0">
              <a:solidFill>
                <a:schemeClr val="tx1"/>
              </a:solidFill>
              <a:latin typeface="Helvetica CE 75 Bold"/>
              <a:cs typeface="Helvetica CE 75 Bold"/>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451469"/>
            <a:ext cx="1878937" cy="851622"/>
          </a:xfrm>
          <a:prstGeom prst="rect">
            <a:avLst/>
          </a:prstGeom>
        </p:spPr>
      </p:pic>
    </p:spTree>
    <p:extLst>
      <p:ext uri="{BB962C8B-B14F-4D97-AF65-F5344CB8AC3E}">
        <p14:creationId xmlns:p14="http://schemas.microsoft.com/office/powerpoint/2010/main" val="230219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Image 7"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457202" y="1434315"/>
            <a:ext cx="3008313" cy="1162050"/>
          </a:xfrm>
          <a:prstGeom prst="rect">
            <a:avLst/>
          </a:prstGeom>
        </p:spPr>
        <p:txBody>
          <a:bodyPr anchor="b"/>
          <a:lstStyle>
            <a:lvl1pPr algn="l">
              <a:defRPr sz="1950" b="0" i="0">
                <a:solidFill>
                  <a:srgbClr val="008000"/>
                </a:solidFill>
                <a:latin typeface="Kabel Book"/>
                <a:cs typeface="Kabel Book"/>
              </a:defRPr>
            </a:lvl1pPr>
          </a:lstStyle>
          <a:p>
            <a:r>
              <a:rPr lang="fr-FR" dirty="0"/>
              <a:t>Cliquez et modifiez le titre</a:t>
            </a:r>
          </a:p>
        </p:txBody>
      </p:sp>
      <p:sp>
        <p:nvSpPr>
          <p:cNvPr id="3" name="Espace réservé du contenu 2"/>
          <p:cNvSpPr>
            <a:spLocks noGrp="1"/>
          </p:cNvSpPr>
          <p:nvPr>
            <p:ph idx="1"/>
          </p:nvPr>
        </p:nvSpPr>
        <p:spPr>
          <a:xfrm>
            <a:off x="3575050" y="1434315"/>
            <a:ext cx="5111750" cy="4691848"/>
          </a:xfrm>
          <a:prstGeom prst="rect">
            <a:avLst/>
          </a:prstGeom>
        </p:spPr>
        <p:txBody>
          <a:bodyPr/>
          <a:lstStyle>
            <a:lvl1pPr>
              <a:defRPr sz="1800" b="0" i="0">
                <a:latin typeface="Helvetica CE 45 Light"/>
                <a:cs typeface="Helvetica CE 45 Light"/>
              </a:defRPr>
            </a:lvl1pPr>
            <a:lvl2pPr>
              <a:defRPr sz="1500" b="0" i="0">
                <a:latin typeface="Helvetica CE 45 Light"/>
                <a:cs typeface="Helvetica CE 45 Light"/>
              </a:defRPr>
            </a:lvl2pPr>
            <a:lvl3pPr>
              <a:defRPr sz="1350" b="0" i="0">
                <a:latin typeface="Helvetica CE 45 Light"/>
                <a:cs typeface="Helvetica CE 45 Light"/>
              </a:defRPr>
            </a:lvl3pPr>
            <a:lvl4pPr>
              <a:defRPr sz="1200" b="0" i="0">
                <a:latin typeface="Helvetica CE 45 Light"/>
                <a:cs typeface="Helvetica CE 45 Light"/>
              </a:defRPr>
            </a:lvl4pPr>
            <a:lvl5pPr>
              <a:defRPr sz="1050" b="0" i="0">
                <a:latin typeface="Helvetica CE 45 Light"/>
                <a:cs typeface="Helvetica CE 45 Light"/>
              </a:defRPr>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2" y="2596365"/>
            <a:ext cx="3008313" cy="3529798"/>
          </a:xfrm>
          <a:prstGeom prst="rect">
            <a:avLst/>
          </a:prstGeom>
        </p:spPr>
        <p:txBody>
          <a:bodyPr/>
          <a:lstStyle>
            <a:lvl1pPr marL="0" indent="0">
              <a:buNone/>
              <a:defRPr sz="1500" b="0" i="0">
                <a:latin typeface="Helvetica CE 45 Light"/>
                <a:cs typeface="Helvetica CE 45 Light"/>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dirty="0"/>
              <a:t>Cliquez pour modifier les styles du texte du masque</a:t>
            </a:r>
          </a:p>
        </p:txBody>
      </p:sp>
      <p:pic>
        <p:nvPicPr>
          <p:cNvPr id="9" name="Image 8"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2"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3" name="Rectangle 12"/>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4" name="Connecteur droit 13"/>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244878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Image 7"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1792288" y="4800600"/>
            <a:ext cx="5486400" cy="566738"/>
          </a:xfrm>
          <a:prstGeom prst="rect">
            <a:avLst/>
          </a:prstGeom>
        </p:spPr>
        <p:txBody>
          <a:bodyPr anchor="b"/>
          <a:lstStyle>
            <a:lvl1pPr algn="l">
              <a:defRPr sz="1800" b="0" i="0">
                <a:solidFill>
                  <a:srgbClr val="008000"/>
                </a:solidFill>
                <a:latin typeface="Kabel Heavy"/>
                <a:cs typeface="Kabel Heavy"/>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500" b="0" i="0">
                <a:latin typeface="Helvetica CE 45 Light"/>
                <a:cs typeface="Helvetica CE 45 Light"/>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dirty="0"/>
              <a:t>Cliquez pour modifier les styles du texte du masque</a:t>
            </a:r>
          </a:p>
        </p:txBody>
      </p:sp>
      <p:pic>
        <p:nvPicPr>
          <p:cNvPr id="9" name="Image 8"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2"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3" name="Rectangle 12"/>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4" name="Connecteur droit 13"/>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324308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48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content">
    <p:spTree>
      <p:nvGrpSpPr>
        <p:cNvPr id="1" name=""/>
        <p:cNvGrpSpPr/>
        <p:nvPr/>
      </p:nvGrpSpPr>
      <p:grpSpPr>
        <a:xfrm>
          <a:off x="0" y="0"/>
          <a:ext cx="0" cy="0"/>
          <a:chOff x="0" y="0"/>
          <a:chExt cx="0" cy="0"/>
        </a:xfrm>
      </p:grpSpPr>
      <p:pic>
        <p:nvPicPr>
          <p:cNvPr id="7" name="Image 6"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7" y="274638"/>
            <a:ext cx="7816405" cy="1143000"/>
          </a:xfrm>
          <a:prstGeom prst="rect">
            <a:avLst/>
          </a:prstGeom>
        </p:spPr>
        <p:txBody>
          <a:bodyPr/>
          <a:lstStyle>
            <a:lvl1pPr>
              <a:defRPr sz="2700" b="0" i="0">
                <a:solidFill>
                  <a:srgbClr val="008000"/>
                </a:solidFill>
                <a:latin typeface="Kabel Book"/>
                <a:cs typeface="Kabel Book"/>
              </a:defRPr>
            </a:lvl1pPr>
          </a:lstStyle>
          <a:p>
            <a:r>
              <a:rPr lang="fr-FR" dirty="0"/>
              <a:t>Cliquez et modifiez le titre</a:t>
            </a:r>
          </a:p>
        </p:txBody>
      </p:sp>
      <p:sp>
        <p:nvSpPr>
          <p:cNvPr id="3" name="Espace réservé du texte vertical 2"/>
          <p:cNvSpPr>
            <a:spLocks noGrp="1"/>
          </p:cNvSpPr>
          <p:nvPr>
            <p:ph type="body" orient="vert" idx="1"/>
          </p:nvPr>
        </p:nvSpPr>
        <p:spPr>
          <a:xfrm>
            <a:off x="733054" y="1600206"/>
            <a:ext cx="7884596" cy="4525963"/>
          </a:xfrm>
          <a:prstGeom prst="rect">
            <a:avLst/>
          </a:prstGeom>
        </p:spPr>
        <p:txBody>
          <a:bodyPr vert="eaVert"/>
          <a:lstStyle>
            <a:lvl1pPr>
              <a:defRPr sz="2100" b="0" i="0">
                <a:solidFill>
                  <a:srgbClr val="008000"/>
                </a:solidFill>
                <a:latin typeface="Helvetica CE 45 Light"/>
                <a:cs typeface="Helvetica CE 45 Light"/>
              </a:defRPr>
            </a:lvl1pPr>
            <a:lvl2pPr>
              <a:defRPr sz="1800" b="0" i="0">
                <a:latin typeface="Helvetica CE 45 Light"/>
                <a:cs typeface="Helvetica CE 45 Light"/>
              </a:defRPr>
            </a:lvl2pPr>
            <a:lvl3pPr>
              <a:defRPr sz="1500" b="0" i="0">
                <a:latin typeface="Helvetica CE 45 Light"/>
                <a:cs typeface="Helvetica CE 45 Light"/>
              </a:defRPr>
            </a:lvl3pPr>
            <a:lvl4pPr>
              <a:defRPr sz="1350" b="0" i="0">
                <a:latin typeface="Helvetica CE 45 Light"/>
                <a:cs typeface="Helvetica CE 45 Light"/>
              </a:defRPr>
            </a:lvl4pPr>
            <a:lvl5pPr>
              <a:defRPr sz="1200" b="0" i="0">
                <a:latin typeface="Helvetica CE 45 Light"/>
                <a:cs typeface="Helvetica CE 45 Ligh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1"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Power, Energy,</a:t>
            </a:r>
            <a:r>
              <a:rPr lang="fr-FR" sz="525" b="1" i="0" baseline="0" dirty="0">
                <a:solidFill>
                  <a:schemeClr val="bg1">
                    <a:lumMod val="75000"/>
                  </a:schemeClr>
                </a:solidFill>
                <a:latin typeface="Helvetica CE 75 Bold"/>
                <a:cs typeface="Helvetica CE 75 Bold"/>
              </a:rPr>
              <a:t> Climate and Green Growth </a:t>
            </a:r>
            <a:r>
              <a:rPr lang="fr-FR" sz="525" b="1" i="0" baseline="0" dirty="0" err="1">
                <a:solidFill>
                  <a:schemeClr val="bg1">
                    <a:lumMod val="75000"/>
                  </a:schemeClr>
                </a:solidFill>
                <a:latin typeface="Helvetica CE 75 Bold"/>
                <a:cs typeface="Helvetica CE 75 Bold"/>
              </a:rPr>
              <a:t>Complex</a:t>
            </a:r>
            <a:endParaRPr lang="fr-FR" sz="525" b="1" i="0" dirty="0">
              <a:solidFill>
                <a:schemeClr val="bg1">
                  <a:lumMod val="75000"/>
                </a:schemeClr>
              </a:solidFill>
              <a:latin typeface="Helvetica CE 75 Bold"/>
              <a:cs typeface="Helvetica CE 75 Bold"/>
            </a:endParaRPr>
          </a:p>
        </p:txBody>
      </p:sp>
      <p:sp>
        <p:nvSpPr>
          <p:cNvPr id="12" name="Rectangle 11"/>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3" name="Connecteur droit 12"/>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228094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Image 6" descr="3.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06282" y="0"/>
            <a:ext cx="8437718" cy="6858000"/>
          </a:xfrm>
          <a:prstGeom prst="rect">
            <a:avLst/>
          </a:prstGeom>
        </p:spPr>
      </p:pic>
      <p:sp>
        <p:nvSpPr>
          <p:cNvPr id="8" name="ZoneTexte 7"/>
          <p:cNvSpPr txBox="1"/>
          <p:nvPr userDrawn="1"/>
        </p:nvSpPr>
        <p:spPr>
          <a:xfrm>
            <a:off x="857857" y="3299376"/>
            <a:ext cx="3354917" cy="230832"/>
          </a:xfrm>
          <a:prstGeom prst="rect">
            <a:avLst/>
          </a:prstGeom>
          <a:noFill/>
        </p:spPr>
        <p:txBody>
          <a:bodyPr wrap="square" rtlCol="0">
            <a:spAutoFit/>
          </a:bodyPr>
          <a:lstStyle/>
          <a:p>
            <a:r>
              <a:rPr lang="fr-FR" sz="900" dirty="0">
                <a:latin typeface="Helvetica CE 75 Bold"/>
                <a:cs typeface="Helvetica CE 75 Bold"/>
              </a:rPr>
              <a:t>AFRICAN DEVELOPMENT BANK</a:t>
            </a:r>
          </a:p>
        </p:txBody>
      </p:sp>
      <p:cxnSp>
        <p:nvCxnSpPr>
          <p:cNvPr id="9" name="Connecteur droit 8"/>
          <p:cNvCxnSpPr/>
          <p:nvPr userDrawn="1"/>
        </p:nvCxnSpPr>
        <p:spPr>
          <a:xfrm>
            <a:off x="720271" y="3413340"/>
            <a:ext cx="0" cy="74483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Image 9"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8671" y="5430188"/>
            <a:ext cx="2976679" cy="122326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6285" y="315269"/>
            <a:ext cx="1878937" cy="851622"/>
          </a:xfrm>
          <a:prstGeom prst="rect">
            <a:avLst/>
          </a:prstGeom>
        </p:spPr>
      </p:pic>
    </p:spTree>
    <p:extLst>
      <p:ext uri="{BB962C8B-B14F-4D97-AF65-F5344CB8AC3E}">
        <p14:creationId xmlns:p14="http://schemas.microsoft.com/office/powerpoint/2010/main" val="135359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DDB6BE8-3870-4943-9508-5D0B428F8467}" type="datetimeFigureOut">
              <a:rPr lang="en-GB" smtClean="0"/>
              <a:t>25/07/2018</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CBB4E87-2B3B-4DDC-A552-4C1F58D9B65F}" type="slidenum">
              <a:rPr lang="en-GB" smtClean="0"/>
              <a:t>‹Nr.›</a:t>
            </a:fld>
            <a:endParaRPr lang="en-GB"/>
          </a:p>
        </p:txBody>
      </p:sp>
    </p:spTree>
    <p:extLst>
      <p:ext uri="{BB962C8B-B14F-4D97-AF65-F5344CB8AC3E}">
        <p14:creationId xmlns:p14="http://schemas.microsoft.com/office/powerpoint/2010/main" val="135653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Image 1" descr="couverture-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 8"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049" y="153419"/>
            <a:ext cx="4122669" cy="1647672"/>
          </a:xfrm>
          <a:prstGeom prst="rect">
            <a:avLst/>
          </a:prstGeom>
        </p:spPr>
      </p:pic>
      <p:sp>
        <p:nvSpPr>
          <p:cNvPr id="6" name="Espace réservé du texte 2"/>
          <p:cNvSpPr txBox="1">
            <a:spLocks/>
          </p:cNvSpPr>
          <p:nvPr userDrawn="1"/>
        </p:nvSpPr>
        <p:spPr>
          <a:xfrm>
            <a:off x="5631998" y="6347117"/>
            <a:ext cx="3279033"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tx1"/>
                </a:solidFill>
                <a:latin typeface="Helvetica CE 75 Bold"/>
                <a:cs typeface="Helvetica CE 75 Bold"/>
              </a:rPr>
              <a:t>ENERGY, ENVIRONMENT &amp;</a:t>
            </a:r>
            <a:r>
              <a:rPr lang="fr-FR" sz="525" b="1" i="0" baseline="0" dirty="0">
                <a:solidFill>
                  <a:schemeClr val="tx1"/>
                </a:solidFill>
                <a:latin typeface="Helvetica CE 75 Bold"/>
                <a:cs typeface="Helvetica CE 75 Bold"/>
              </a:rPr>
              <a:t> CLIMATE CHANGE DEPARTEMENT</a:t>
            </a:r>
            <a:endParaRPr lang="fr-FR" sz="525" b="1" i="0" dirty="0">
              <a:solidFill>
                <a:schemeClr val="tx1"/>
              </a:solidFill>
              <a:latin typeface="Helvetica CE 75 Bold"/>
              <a:cs typeface="Helvetica CE 75 Bold"/>
            </a:endParaRP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451469"/>
            <a:ext cx="1878937" cy="851622"/>
          </a:xfrm>
          <a:prstGeom prst="rect">
            <a:avLst/>
          </a:prstGeom>
        </p:spPr>
      </p:pic>
    </p:spTree>
    <p:extLst>
      <p:ext uri="{BB962C8B-B14F-4D97-AF65-F5344CB8AC3E}">
        <p14:creationId xmlns:p14="http://schemas.microsoft.com/office/powerpoint/2010/main" val="1825980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Image 10"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pic>
        <p:nvPicPr>
          <p:cNvPr id="9" name="Image 8"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2"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5" name="Titre 1"/>
          <p:cNvSpPr>
            <a:spLocks noGrp="1"/>
          </p:cNvSpPr>
          <p:nvPr>
            <p:ph type="title" hasCustomPrompt="1"/>
          </p:nvPr>
        </p:nvSpPr>
        <p:spPr>
          <a:xfrm>
            <a:off x="835341" y="354901"/>
            <a:ext cx="3878370" cy="603254"/>
          </a:xfrm>
          <a:prstGeom prst="rect">
            <a:avLst/>
          </a:prstGeom>
        </p:spPr>
        <p:txBody>
          <a:bodyPr/>
          <a:lstStyle>
            <a:lvl1pPr algn="l">
              <a:defRPr sz="2700" b="0" i="0">
                <a:solidFill>
                  <a:srgbClr val="008000"/>
                </a:solidFill>
                <a:latin typeface="Kabel Book"/>
                <a:cs typeface="Kabel Book"/>
              </a:defRPr>
            </a:lvl1pPr>
          </a:lstStyle>
          <a:p>
            <a:r>
              <a:rPr lang="fr-FR" dirty="0"/>
              <a:t>Sous-titre</a:t>
            </a:r>
          </a:p>
        </p:txBody>
      </p:sp>
      <p:sp>
        <p:nvSpPr>
          <p:cNvPr id="7" name="Espace réservé du contenu 2"/>
          <p:cNvSpPr>
            <a:spLocks noGrp="1"/>
          </p:cNvSpPr>
          <p:nvPr>
            <p:ph idx="1" hasCustomPrompt="1"/>
          </p:nvPr>
        </p:nvSpPr>
        <p:spPr>
          <a:xfrm>
            <a:off x="1798541" y="1280897"/>
            <a:ext cx="6821565" cy="1830080"/>
          </a:xfrm>
          <a:prstGeom prst="rect">
            <a:avLst/>
          </a:prstGeom>
        </p:spPr>
        <p:txBody>
          <a:bodyPr/>
          <a:lstStyle>
            <a:lvl1pPr marL="0" marR="0" indent="0" algn="l" defTabSz="342892" rtl="0" eaLnBrk="1" fontAlgn="auto" latinLnBrk="0" hangingPunct="1">
              <a:lnSpc>
                <a:spcPct val="100000"/>
              </a:lnSpc>
              <a:spcBef>
                <a:spcPct val="20000"/>
              </a:spcBef>
              <a:spcAft>
                <a:spcPts val="0"/>
              </a:spcAft>
              <a:buClrTx/>
              <a:buSzTx/>
              <a:buFont typeface="Arial"/>
              <a:buNone/>
              <a:tabLst/>
              <a:defRPr sz="2100" b="0" i="0" baseline="0">
                <a:solidFill>
                  <a:srgbClr val="008000"/>
                </a:solidFill>
                <a:latin typeface="Helvetica CE 55 Roman"/>
                <a:cs typeface="Helvetica CE 55 Roman"/>
              </a:defRPr>
            </a:lvl1pPr>
          </a:lstStyle>
          <a:p>
            <a:pPr lvl="0"/>
            <a:r>
              <a:rPr lang="fr-FR" dirty="0"/>
              <a:t>I/ Titre de la première partie</a:t>
            </a:r>
          </a:p>
          <a:p>
            <a:pPr marL="0" marR="0" lvl="0" indent="0" algn="l" defTabSz="342892" rtl="0" eaLnBrk="1" fontAlgn="auto" latinLnBrk="0" hangingPunct="1">
              <a:lnSpc>
                <a:spcPct val="100000"/>
              </a:lnSpc>
              <a:spcBef>
                <a:spcPts val="0"/>
              </a:spcBef>
              <a:spcAft>
                <a:spcPts val="0"/>
              </a:spcAft>
              <a:buClrTx/>
              <a:buSzTx/>
              <a:buFontTx/>
              <a:buNone/>
              <a:tabLst/>
              <a:defRPr/>
            </a:pPr>
            <a:r>
              <a:rPr lang="fr-FR" sz="1800" b="0" i="0" dirty="0">
                <a:latin typeface="Helvetica CE 45 Light"/>
                <a:cs typeface="Helvetica CE 45 Light"/>
              </a:rPr>
              <a:t>1- sous-titre</a:t>
            </a:r>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1a – </a:t>
            </a:r>
            <a:r>
              <a:rPr lang="fr-FR" sz="1350" dirty="0" err="1"/>
              <a:t>Lorem</a:t>
            </a:r>
            <a:r>
              <a:rPr lang="fr-FR" sz="1350" dirty="0"/>
              <a:t> </a:t>
            </a:r>
            <a:r>
              <a:rPr lang="fr-FR" sz="1350" dirty="0" err="1"/>
              <a:t>ipsum</a:t>
            </a:r>
            <a:endParaRPr lang="fr-FR" sz="1350" dirty="0"/>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1b – </a:t>
            </a:r>
            <a:r>
              <a:rPr lang="fr-FR" sz="1350" dirty="0" err="1"/>
              <a:t>Lorem</a:t>
            </a:r>
            <a:r>
              <a:rPr lang="fr-FR" sz="1350" dirty="0"/>
              <a:t> </a:t>
            </a:r>
            <a:r>
              <a:rPr lang="fr-FR" sz="1350" dirty="0" err="1"/>
              <a:t>ipsum</a:t>
            </a:r>
            <a:endParaRPr lang="fr-FR" sz="1350" dirty="0"/>
          </a:p>
          <a:p>
            <a:pPr lvl="0"/>
            <a:endParaRPr lang="fr-FR" dirty="0"/>
          </a:p>
          <a:p>
            <a:pPr lvl="0"/>
            <a:endParaRPr lang="fr-FR" dirty="0"/>
          </a:p>
          <a:p>
            <a:pPr lvl="0"/>
            <a:r>
              <a:rPr lang="fr-FR" dirty="0"/>
              <a:t>    </a:t>
            </a:r>
          </a:p>
        </p:txBody>
      </p:sp>
      <p:sp>
        <p:nvSpPr>
          <p:cNvPr id="3" name="Rectangle 2"/>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0" name="Connecteur droit 9"/>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5" name="Espace réservé du contenu 2"/>
          <p:cNvSpPr>
            <a:spLocks noGrp="1"/>
          </p:cNvSpPr>
          <p:nvPr>
            <p:ph idx="10" hasCustomPrompt="1"/>
          </p:nvPr>
        </p:nvSpPr>
        <p:spPr>
          <a:xfrm>
            <a:off x="1798541" y="3612204"/>
            <a:ext cx="6821565" cy="1910846"/>
          </a:xfrm>
          <a:prstGeom prst="rect">
            <a:avLst/>
          </a:prstGeom>
        </p:spPr>
        <p:txBody>
          <a:bodyPr/>
          <a:lstStyle>
            <a:lvl1pPr marL="0" marR="0" indent="0" algn="l" defTabSz="342892" rtl="0" eaLnBrk="1" fontAlgn="auto" latinLnBrk="0" hangingPunct="1">
              <a:lnSpc>
                <a:spcPct val="100000"/>
              </a:lnSpc>
              <a:spcBef>
                <a:spcPct val="20000"/>
              </a:spcBef>
              <a:spcAft>
                <a:spcPts val="0"/>
              </a:spcAft>
              <a:buClrTx/>
              <a:buSzTx/>
              <a:buFont typeface="Arial"/>
              <a:buNone/>
              <a:tabLst/>
              <a:defRPr sz="2100" b="0" i="0" baseline="0">
                <a:solidFill>
                  <a:srgbClr val="008000"/>
                </a:solidFill>
                <a:latin typeface="Helvetica CE 55 Roman"/>
                <a:cs typeface="Helvetica CE 55 Roman"/>
              </a:defRPr>
            </a:lvl1pPr>
          </a:lstStyle>
          <a:p>
            <a:pPr lvl="0"/>
            <a:r>
              <a:rPr lang="fr-FR" dirty="0"/>
              <a:t>II/ Titre de la première partie</a:t>
            </a:r>
          </a:p>
          <a:p>
            <a:pPr marL="0" marR="0" lvl="0" indent="0" algn="l" defTabSz="342892" rtl="0" eaLnBrk="1" fontAlgn="auto" latinLnBrk="0" hangingPunct="1">
              <a:lnSpc>
                <a:spcPct val="100000"/>
              </a:lnSpc>
              <a:spcBef>
                <a:spcPts val="0"/>
              </a:spcBef>
              <a:spcAft>
                <a:spcPts val="0"/>
              </a:spcAft>
              <a:buClrTx/>
              <a:buSzTx/>
              <a:buFontTx/>
              <a:buNone/>
              <a:tabLst/>
              <a:defRPr/>
            </a:pPr>
            <a:r>
              <a:rPr lang="fr-FR" sz="1800" b="0" i="0" dirty="0">
                <a:latin typeface="Helvetica CE 45 Light"/>
                <a:cs typeface="Helvetica CE 45 Light"/>
              </a:rPr>
              <a:t>1- sous-titre</a:t>
            </a:r>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1a – </a:t>
            </a:r>
            <a:r>
              <a:rPr lang="fr-FR" sz="1350" dirty="0" err="1"/>
              <a:t>Lorem</a:t>
            </a:r>
            <a:r>
              <a:rPr lang="fr-FR" sz="1350" dirty="0"/>
              <a:t> </a:t>
            </a:r>
            <a:r>
              <a:rPr lang="fr-FR" sz="1350" dirty="0" err="1"/>
              <a:t>ipsum</a:t>
            </a:r>
            <a:endParaRPr lang="fr-FR" sz="1350" dirty="0"/>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1b – </a:t>
            </a:r>
            <a:r>
              <a:rPr lang="fr-FR" sz="1350" dirty="0" err="1"/>
              <a:t>Lorem</a:t>
            </a:r>
            <a:r>
              <a:rPr lang="fr-FR" sz="1350" dirty="0"/>
              <a:t> </a:t>
            </a:r>
            <a:r>
              <a:rPr lang="fr-FR" sz="1350" dirty="0" err="1"/>
              <a:t>ipsum</a:t>
            </a:r>
            <a:endParaRPr lang="fr-FR" sz="1350" dirty="0"/>
          </a:p>
          <a:p>
            <a:pPr lvl="0"/>
            <a:endParaRPr lang="fr-FR" dirty="0"/>
          </a:p>
          <a:p>
            <a:pPr lvl="0"/>
            <a:r>
              <a:rPr lang="fr-FR" dirty="0"/>
              <a:t>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807734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Image 6"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22313" y="4406906"/>
            <a:ext cx="7949980" cy="1362075"/>
          </a:xfrm>
          <a:prstGeom prst="rect">
            <a:avLst/>
          </a:prstGeom>
        </p:spPr>
        <p:txBody>
          <a:bodyPr anchor="t"/>
          <a:lstStyle>
            <a:lvl1pPr algn="l">
              <a:defRPr sz="2700" b="0" i="0" cap="all">
                <a:solidFill>
                  <a:srgbClr val="008000"/>
                </a:solidFill>
                <a:latin typeface="Kabel Book"/>
                <a:cs typeface="Kabel Book"/>
              </a:defRPr>
            </a:lvl1pPr>
          </a:lstStyle>
          <a:p>
            <a:r>
              <a:rPr lang="fr-FR" dirty="0"/>
              <a:t>Cliquez et modifiez le titre</a:t>
            </a:r>
          </a:p>
        </p:txBody>
      </p:sp>
      <p:sp>
        <p:nvSpPr>
          <p:cNvPr id="3" name="Espace réservé du texte 2"/>
          <p:cNvSpPr>
            <a:spLocks noGrp="1"/>
          </p:cNvSpPr>
          <p:nvPr>
            <p:ph type="body" idx="1"/>
          </p:nvPr>
        </p:nvSpPr>
        <p:spPr>
          <a:xfrm>
            <a:off x="722313" y="2906713"/>
            <a:ext cx="7949980" cy="1500187"/>
          </a:xfrm>
          <a:prstGeom prst="rect">
            <a:avLst/>
          </a:prstGeom>
        </p:spPr>
        <p:txBody>
          <a:bodyPr anchor="b"/>
          <a:lstStyle>
            <a:lvl1pPr marL="0" indent="0">
              <a:buNone/>
              <a:defRPr sz="1500" b="0" i="0">
                <a:solidFill>
                  <a:schemeClr val="tx1"/>
                </a:solidFill>
                <a:latin typeface="Helvetica CE 45 Light"/>
                <a:cs typeface="Helvetica CE 45 Ligh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fr-FR" dirty="0"/>
              <a:t>Cliquez pour modifier les styles du texte du masque</a:t>
            </a:r>
          </a:p>
        </p:txBody>
      </p:sp>
      <p:pic>
        <p:nvPicPr>
          <p:cNvPr id="15" name="Image 14"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6"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7" name="Rectangle 16"/>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8" name="Connecteur droit 17"/>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7892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pic>
        <p:nvPicPr>
          <p:cNvPr id="8" name="Image 7"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4" y="349452"/>
            <a:ext cx="5736576" cy="1068186"/>
          </a:xfrm>
          <a:prstGeom prst="rect">
            <a:avLst/>
          </a:prstGeom>
        </p:spPr>
        <p:txBody>
          <a:bodyPr/>
          <a:lstStyle>
            <a:lvl1pPr algn="l">
              <a:defRPr sz="2700" b="0" i="0">
                <a:solidFill>
                  <a:srgbClr val="008000"/>
                </a:solidFill>
                <a:latin typeface="Kabel Book"/>
                <a:cs typeface="Kabel Book"/>
              </a:defRPr>
            </a:lvl1pPr>
          </a:lstStyle>
          <a:p>
            <a:r>
              <a:rPr lang="fr-FR" dirty="0"/>
              <a:t>Cliquez et modifiez le titre</a:t>
            </a:r>
          </a:p>
        </p:txBody>
      </p:sp>
      <p:sp>
        <p:nvSpPr>
          <p:cNvPr id="3" name="Espace réservé du contenu 2"/>
          <p:cNvSpPr>
            <a:spLocks noGrp="1"/>
          </p:cNvSpPr>
          <p:nvPr>
            <p:ph sz="half" idx="1"/>
          </p:nvPr>
        </p:nvSpPr>
        <p:spPr>
          <a:xfrm>
            <a:off x="457200" y="1600206"/>
            <a:ext cx="4038600" cy="4525963"/>
          </a:xfrm>
          <a:prstGeom prst="rect">
            <a:avLst/>
          </a:prstGeom>
        </p:spPr>
        <p:txBody>
          <a:bodyPr/>
          <a:lstStyle>
            <a:lvl1pPr>
              <a:defRPr sz="2100" b="0" i="0">
                <a:latin typeface="Helvetica 55 Roman"/>
                <a:cs typeface="Helvetica 55 Roman"/>
              </a:defRPr>
            </a:lvl1pPr>
            <a:lvl2pPr>
              <a:defRPr sz="1800" b="0" i="0">
                <a:latin typeface="Helvetica CE 45 Light"/>
                <a:cs typeface="Helvetica CE 45 Light"/>
              </a:defRPr>
            </a:lvl2pPr>
            <a:lvl3pPr>
              <a:defRPr sz="1500" b="0" i="0">
                <a:latin typeface="Helvetica CE 45 Light"/>
                <a:cs typeface="Helvetica CE 45 Light"/>
              </a:defRPr>
            </a:lvl3pPr>
            <a:lvl4pPr>
              <a:defRPr sz="1350" b="0" i="0">
                <a:latin typeface="Helvetica CE 45 Light"/>
                <a:cs typeface="Helvetica CE 45 Light"/>
              </a:defRPr>
            </a:lvl4pPr>
            <a:lvl5pPr>
              <a:defRPr sz="1350" b="0" i="0">
                <a:latin typeface="Helvetica CE 45 Light"/>
                <a:cs typeface="Helvetica CE 45 Light"/>
              </a:defRPr>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1" y="1600206"/>
            <a:ext cx="3960926" cy="4525963"/>
          </a:xfrm>
          <a:prstGeom prst="rect">
            <a:avLst/>
          </a:prstGeom>
        </p:spPr>
        <p:txBody>
          <a:bodyPr/>
          <a:lstStyle>
            <a:lvl1pPr>
              <a:defRPr sz="2100" b="0" i="0">
                <a:latin typeface="Helvetica 55 Roman"/>
                <a:cs typeface="Helvetica 55 Roman"/>
              </a:defRPr>
            </a:lvl1pPr>
            <a:lvl2pPr>
              <a:defRPr sz="1800" b="0" i="0">
                <a:latin typeface="Helvetica CE 45 Light"/>
                <a:cs typeface="Helvetica CE 45 Light"/>
              </a:defRPr>
            </a:lvl2pPr>
            <a:lvl3pPr>
              <a:defRPr sz="1500" b="0" i="0">
                <a:latin typeface="Helvetica CE 45 Light"/>
                <a:cs typeface="Helvetica CE 45 Light"/>
              </a:defRPr>
            </a:lvl3pPr>
            <a:lvl4pPr>
              <a:defRPr sz="1350" b="0" i="0">
                <a:latin typeface="Helvetica CE 45 Light"/>
                <a:cs typeface="Helvetica CE 45 Light"/>
              </a:defRPr>
            </a:lvl4pPr>
            <a:lvl5pPr>
              <a:defRPr sz="1350" b="0" i="0">
                <a:latin typeface="Helvetica CE 45 Light"/>
                <a:cs typeface="Helvetica CE 45 Light"/>
              </a:defRPr>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6" name="Image 15"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7"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8" name="Rectangle 17"/>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9" name="Connecteur droit 18"/>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80002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Image 10"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pic>
        <p:nvPicPr>
          <p:cNvPr id="9" name="Image 8"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2"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5" name="Titre 1"/>
          <p:cNvSpPr>
            <a:spLocks noGrp="1"/>
          </p:cNvSpPr>
          <p:nvPr>
            <p:ph type="title" hasCustomPrompt="1"/>
          </p:nvPr>
        </p:nvSpPr>
        <p:spPr>
          <a:xfrm>
            <a:off x="835341" y="354901"/>
            <a:ext cx="3878370" cy="603254"/>
          </a:xfrm>
          <a:prstGeom prst="rect">
            <a:avLst/>
          </a:prstGeom>
        </p:spPr>
        <p:txBody>
          <a:bodyPr/>
          <a:lstStyle>
            <a:lvl1pPr algn="l">
              <a:defRPr sz="2700" b="0" i="0">
                <a:solidFill>
                  <a:srgbClr val="008000"/>
                </a:solidFill>
                <a:latin typeface="Kabel Book"/>
                <a:cs typeface="Kabel Book"/>
              </a:defRPr>
            </a:lvl1pPr>
          </a:lstStyle>
          <a:p>
            <a:r>
              <a:rPr lang="fr-FR" dirty="0"/>
              <a:t>Sous-titre</a:t>
            </a:r>
          </a:p>
        </p:txBody>
      </p:sp>
      <p:sp>
        <p:nvSpPr>
          <p:cNvPr id="7" name="Espace réservé du contenu 2"/>
          <p:cNvSpPr>
            <a:spLocks noGrp="1"/>
          </p:cNvSpPr>
          <p:nvPr>
            <p:ph idx="1" hasCustomPrompt="1"/>
          </p:nvPr>
        </p:nvSpPr>
        <p:spPr>
          <a:xfrm>
            <a:off x="1798541" y="1280897"/>
            <a:ext cx="6821565" cy="1830080"/>
          </a:xfrm>
          <a:prstGeom prst="rect">
            <a:avLst/>
          </a:prstGeom>
        </p:spPr>
        <p:txBody>
          <a:bodyPr/>
          <a:lstStyle>
            <a:lvl1pPr marL="0" marR="0" indent="0" algn="l" defTabSz="342892" rtl="0" eaLnBrk="1" fontAlgn="auto" latinLnBrk="0" hangingPunct="1">
              <a:lnSpc>
                <a:spcPct val="100000"/>
              </a:lnSpc>
              <a:spcBef>
                <a:spcPct val="20000"/>
              </a:spcBef>
              <a:spcAft>
                <a:spcPts val="0"/>
              </a:spcAft>
              <a:buClrTx/>
              <a:buSzTx/>
              <a:buFont typeface="Arial"/>
              <a:buNone/>
              <a:tabLst/>
              <a:defRPr sz="2100" b="0" i="0" baseline="0">
                <a:solidFill>
                  <a:srgbClr val="008000"/>
                </a:solidFill>
                <a:latin typeface="Helvetica CE 55 Roman"/>
                <a:cs typeface="Helvetica CE 55 Roman"/>
              </a:defRPr>
            </a:lvl1pPr>
          </a:lstStyle>
          <a:p>
            <a:pPr lvl="0"/>
            <a:r>
              <a:rPr lang="fr-FR" dirty="0"/>
              <a:t>I/ Titre de la première partie</a:t>
            </a:r>
          </a:p>
          <a:p>
            <a:pPr marL="0" marR="0" lvl="0" indent="0" algn="l" defTabSz="342892" rtl="0" eaLnBrk="1" fontAlgn="auto" latinLnBrk="0" hangingPunct="1">
              <a:lnSpc>
                <a:spcPct val="100000"/>
              </a:lnSpc>
              <a:spcBef>
                <a:spcPts val="0"/>
              </a:spcBef>
              <a:spcAft>
                <a:spcPts val="0"/>
              </a:spcAft>
              <a:buClrTx/>
              <a:buSzTx/>
              <a:buFontTx/>
              <a:buNone/>
              <a:tabLst/>
              <a:defRPr/>
            </a:pPr>
            <a:r>
              <a:rPr lang="fr-FR" sz="1800" b="0" i="0" dirty="0">
                <a:latin typeface="Helvetica CE 45 Light"/>
                <a:cs typeface="Helvetica CE 45 Light"/>
              </a:rPr>
              <a:t>1- sous-titre</a:t>
            </a:r>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1a – </a:t>
            </a:r>
            <a:r>
              <a:rPr lang="fr-FR" sz="1350" dirty="0" err="1"/>
              <a:t>Lorem</a:t>
            </a:r>
            <a:r>
              <a:rPr lang="fr-FR" sz="1350" dirty="0"/>
              <a:t> </a:t>
            </a:r>
            <a:r>
              <a:rPr lang="fr-FR" sz="1350" dirty="0" err="1"/>
              <a:t>ipsum</a:t>
            </a:r>
            <a:endParaRPr lang="fr-FR" sz="1350" dirty="0"/>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1b – </a:t>
            </a:r>
            <a:r>
              <a:rPr lang="fr-FR" sz="1350" dirty="0" err="1"/>
              <a:t>Lorem</a:t>
            </a:r>
            <a:r>
              <a:rPr lang="fr-FR" sz="1350" dirty="0"/>
              <a:t> </a:t>
            </a:r>
            <a:r>
              <a:rPr lang="fr-FR" sz="1350" dirty="0" err="1"/>
              <a:t>ipsum</a:t>
            </a:r>
            <a:endParaRPr lang="fr-FR" sz="1350" dirty="0"/>
          </a:p>
          <a:p>
            <a:pPr lvl="0"/>
            <a:endParaRPr lang="fr-FR" dirty="0"/>
          </a:p>
          <a:p>
            <a:pPr lvl="0"/>
            <a:endParaRPr lang="fr-FR" dirty="0"/>
          </a:p>
          <a:p>
            <a:pPr lvl="0"/>
            <a:r>
              <a:rPr lang="fr-FR" dirty="0"/>
              <a:t>    </a:t>
            </a:r>
          </a:p>
        </p:txBody>
      </p:sp>
      <p:sp>
        <p:nvSpPr>
          <p:cNvPr id="3" name="Rectangle 2"/>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0" name="Connecteur droit 9"/>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5" name="Espace réservé du contenu 2"/>
          <p:cNvSpPr>
            <a:spLocks noGrp="1"/>
          </p:cNvSpPr>
          <p:nvPr>
            <p:ph idx="10" hasCustomPrompt="1"/>
          </p:nvPr>
        </p:nvSpPr>
        <p:spPr>
          <a:xfrm>
            <a:off x="1798541" y="3612204"/>
            <a:ext cx="6821565" cy="1910846"/>
          </a:xfrm>
          <a:prstGeom prst="rect">
            <a:avLst/>
          </a:prstGeom>
        </p:spPr>
        <p:txBody>
          <a:bodyPr/>
          <a:lstStyle>
            <a:lvl1pPr marL="0" marR="0" indent="0" algn="l" defTabSz="342892" rtl="0" eaLnBrk="1" fontAlgn="auto" latinLnBrk="0" hangingPunct="1">
              <a:lnSpc>
                <a:spcPct val="100000"/>
              </a:lnSpc>
              <a:spcBef>
                <a:spcPct val="20000"/>
              </a:spcBef>
              <a:spcAft>
                <a:spcPts val="0"/>
              </a:spcAft>
              <a:buClrTx/>
              <a:buSzTx/>
              <a:buFont typeface="Arial"/>
              <a:buNone/>
              <a:tabLst/>
              <a:defRPr sz="2100" b="0" i="0" baseline="0">
                <a:solidFill>
                  <a:srgbClr val="008000"/>
                </a:solidFill>
                <a:latin typeface="Helvetica CE 55 Roman"/>
                <a:cs typeface="Helvetica CE 55 Roman"/>
              </a:defRPr>
            </a:lvl1pPr>
          </a:lstStyle>
          <a:p>
            <a:pPr lvl="0"/>
            <a:r>
              <a:rPr lang="fr-FR" dirty="0"/>
              <a:t>II/ Titre de la première partie</a:t>
            </a:r>
          </a:p>
          <a:p>
            <a:pPr marL="0" marR="0" lvl="0" indent="0" algn="l" defTabSz="342892" rtl="0" eaLnBrk="1" fontAlgn="auto" latinLnBrk="0" hangingPunct="1">
              <a:lnSpc>
                <a:spcPct val="100000"/>
              </a:lnSpc>
              <a:spcBef>
                <a:spcPts val="0"/>
              </a:spcBef>
              <a:spcAft>
                <a:spcPts val="0"/>
              </a:spcAft>
              <a:buClrTx/>
              <a:buSzTx/>
              <a:buFontTx/>
              <a:buNone/>
              <a:tabLst/>
              <a:defRPr/>
            </a:pPr>
            <a:r>
              <a:rPr lang="fr-FR" sz="1800" b="0" i="0" dirty="0">
                <a:latin typeface="Helvetica CE 45 Light"/>
                <a:cs typeface="Helvetica CE 45 Light"/>
              </a:rPr>
              <a:t>1- sous-titre</a:t>
            </a:r>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1a – </a:t>
            </a:r>
            <a:r>
              <a:rPr lang="fr-FR" sz="1350" dirty="0" err="1"/>
              <a:t>Lorem</a:t>
            </a:r>
            <a:r>
              <a:rPr lang="fr-FR" sz="1350" dirty="0"/>
              <a:t> </a:t>
            </a:r>
            <a:r>
              <a:rPr lang="fr-FR" sz="1350" dirty="0" err="1"/>
              <a:t>ipsum</a:t>
            </a:r>
            <a:endParaRPr lang="fr-FR" sz="1350" dirty="0"/>
          </a:p>
          <a:p>
            <a:pPr marL="0" marR="0" lvl="0" indent="0" algn="l" defTabSz="342892" rtl="0" eaLnBrk="1" fontAlgn="auto" latinLnBrk="0" hangingPunct="1">
              <a:lnSpc>
                <a:spcPct val="100000"/>
              </a:lnSpc>
              <a:spcBef>
                <a:spcPct val="20000"/>
              </a:spcBef>
              <a:spcAft>
                <a:spcPts val="0"/>
              </a:spcAft>
              <a:buClrTx/>
              <a:buSzTx/>
              <a:buFont typeface="Arial"/>
              <a:buNone/>
              <a:tabLst/>
              <a:defRPr/>
            </a:pPr>
            <a:r>
              <a:rPr lang="fr-FR" sz="1350" dirty="0"/>
              <a:t>1b – </a:t>
            </a:r>
            <a:r>
              <a:rPr lang="fr-FR" sz="1350" dirty="0" err="1"/>
              <a:t>Lorem</a:t>
            </a:r>
            <a:r>
              <a:rPr lang="fr-FR" sz="1350" dirty="0"/>
              <a:t> </a:t>
            </a:r>
            <a:r>
              <a:rPr lang="fr-FR" sz="1350" dirty="0" err="1"/>
              <a:t>ipsum</a:t>
            </a:r>
            <a:endParaRPr lang="fr-FR" sz="1350" dirty="0"/>
          </a:p>
          <a:p>
            <a:pPr lvl="0"/>
            <a:endParaRPr lang="fr-FR" dirty="0"/>
          </a:p>
          <a:p>
            <a:pPr lvl="0"/>
            <a:r>
              <a:rPr lang="fr-FR" dirty="0"/>
              <a:t>    </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50856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4" y="368391"/>
            <a:ext cx="7953746" cy="1143000"/>
          </a:xfrm>
          <a:prstGeom prst="rect">
            <a:avLst/>
          </a:prstGeom>
        </p:spPr>
        <p:txBody>
          <a:bodyPr/>
          <a:lstStyle>
            <a:lvl1pPr algn="l">
              <a:defRPr sz="2700" b="0" i="0">
                <a:solidFill>
                  <a:srgbClr val="008000"/>
                </a:solidFill>
                <a:latin typeface="Kabel Book"/>
                <a:cs typeface="Kabel Book"/>
              </a:defRPr>
            </a:lvl1pPr>
          </a:lstStyle>
          <a:p>
            <a:r>
              <a:rPr lang="fr-FR" dirty="0"/>
              <a:t>Cliquez et modifiez le titre</a:t>
            </a:r>
          </a:p>
        </p:txBody>
      </p:sp>
      <p:sp>
        <p:nvSpPr>
          <p:cNvPr id="3" name="Espace réservé du texte 2"/>
          <p:cNvSpPr>
            <a:spLocks noGrp="1"/>
          </p:cNvSpPr>
          <p:nvPr>
            <p:ph type="body" idx="1"/>
          </p:nvPr>
        </p:nvSpPr>
        <p:spPr>
          <a:xfrm>
            <a:off x="733054" y="1535119"/>
            <a:ext cx="3764334" cy="1217889"/>
          </a:xfrm>
          <a:prstGeom prst="rect">
            <a:avLst/>
          </a:prstGeom>
        </p:spPr>
        <p:txBody>
          <a:bodyPr anchor="b"/>
          <a:lstStyle>
            <a:lvl1pPr marL="0" indent="0">
              <a:buNone/>
              <a:defRPr sz="2100" b="0" i="0">
                <a:solidFill>
                  <a:srgbClr val="008000"/>
                </a:solidFill>
                <a:latin typeface="Helvetica 55 Roman"/>
                <a:cs typeface="Helvetica 55 Roman"/>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733054" y="2753007"/>
            <a:ext cx="3764334" cy="3373161"/>
          </a:xfrm>
          <a:prstGeom prst="rect">
            <a:avLst/>
          </a:prstGeom>
        </p:spPr>
        <p:txBody>
          <a:bodyPr/>
          <a:lstStyle>
            <a:lvl1pPr>
              <a:defRPr sz="1800" b="0" i="0">
                <a:latin typeface="Helvetica CE 45 Light"/>
                <a:cs typeface="Helvetica CE 45 Light"/>
              </a:defRPr>
            </a:lvl1pPr>
            <a:lvl2pPr>
              <a:defRPr sz="1500" b="0" i="0">
                <a:latin typeface="Helvetica CE 45 Light"/>
                <a:cs typeface="Helvetica CE 45 Light"/>
              </a:defRPr>
            </a:lvl2pPr>
            <a:lvl3pPr>
              <a:defRPr sz="1350" b="0" i="0">
                <a:latin typeface="Helvetica CE 45 Light"/>
                <a:cs typeface="Helvetica CE 45 Light"/>
              </a:defRPr>
            </a:lvl3pPr>
            <a:lvl4pPr>
              <a:defRPr sz="1200" b="0" i="0">
                <a:latin typeface="Helvetica CE 45 Light"/>
                <a:cs typeface="Helvetica CE 45 Light"/>
              </a:defRPr>
            </a:lvl4pPr>
            <a:lvl5pPr>
              <a:defRPr sz="1200" b="0" i="0">
                <a:latin typeface="Helvetica CE 45 Light"/>
                <a:cs typeface="Helvetica CE 45 Light"/>
              </a:defRPr>
            </a:lvl5pPr>
            <a:lvl6pPr>
              <a:defRPr sz="1200"/>
            </a:lvl6pPr>
            <a:lvl7pPr>
              <a:defRPr sz="1200"/>
            </a:lvl7pPr>
            <a:lvl8pPr>
              <a:defRPr sz="1200"/>
            </a:lvl8pPr>
            <a:lvl9pPr>
              <a:defRPr sz="12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4"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5" name="Rectangle 14"/>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6" name="Connecteur droit 15"/>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6976373" y="714772"/>
            <a:ext cx="1747067" cy="228232"/>
          </a:xfrm>
          <a:prstGeom prst="rect">
            <a:avLst/>
          </a:prstGeom>
        </p:spPr>
        <p:txBody>
          <a:bodyPr/>
          <a:lstStyle>
            <a:lvl1pPr algn="l" defTabSz="457200" rtl="0" eaLnBrk="1" latinLnBrk="0" hangingPunct="1">
              <a:spcBef>
                <a:spcPct val="0"/>
              </a:spcBef>
              <a:buNone/>
              <a:defRPr sz="3600" b="0" i="0" kern="1200">
                <a:solidFill>
                  <a:srgbClr val="008000"/>
                </a:solidFill>
                <a:latin typeface="Kabel Book"/>
                <a:ea typeface="+mj-ea"/>
                <a:cs typeface="Kabel Book"/>
              </a:defRPr>
            </a:lvl1pPr>
          </a:lstStyle>
          <a:p>
            <a:pPr algn="r"/>
            <a:r>
              <a:rPr lang="fr-FR" sz="600" b="0" i="0" dirty="0">
                <a:solidFill>
                  <a:schemeClr val="bg1">
                    <a:lumMod val="65000"/>
                  </a:schemeClr>
                </a:solidFill>
                <a:latin typeface="Helvetica CE 45 Light"/>
                <a:cs typeface="Helvetica CE 45 Light"/>
              </a:rPr>
              <a:t>TITRE DE LA PRESENTATION</a:t>
            </a:r>
          </a:p>
        </p:txBody>
      </p:sp>
      <p:sp>
        <p:nvSpPr>
          <p:cNvPr id="18" name="Espace réservé du texte 2"/>
          <p:cNvSpPr>
            <a:spLocks noGrp="1"/>
          </p:cNvSpPr>
          <p:nvPr>
            <p:ph type="body" idx="10"/>
          </p:nvPr>
        </p:nvSpPr>
        <p:spPr>
          <a:xfrm>
            <a:off x="4922466" y="1535119"/>
            <a:ext cx="3764334" cy="1217889"/>
          </a:xfrm>
          <a:prstGeom prst="rect">
            <a:avLst/>
          </a:prstGeom>
        </p:spPr>
        <p:txBody>
          <a:bodyPr anchor="b"/>
          <a:lstStyle>
            <a:lvl1pPr marL="0" indent="0">
              <a:buNone/>
              <a:defRPr sz="2100" b="0" i="0">
                <a:solidFill>
                  <a:srgbClr val="008000"/>
                </a:solidFill>
                <a:latin typeface="Helvetica 55 Roman"/>
                <a:cs typeface="Helvetica 55 Roman"/>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Cliquez pour modifier les styles du texte du masque</a:t>
            </a:r>
          </a:p>
        </p:txBody>
      </p:sp>
      <p:sp>
        <p:nvSpPr>
          <p:cNvPr id="19" name="Espace réservé du contenu 3"/>
          <p:cNvSpPr>
            <a:spLocks noGrp="1"/>
          </p:cNvSpPr>
          <p:nvPr>
            <p:ph sz="half" idx="11"/>
          </p:nvPr>
        </p:nvSpPr>
        <p:spPr>
          <a:xfrm>
            <a:off x="4922466" y="2753007"/>
            <a:ext cx="3764334" cy="3373161"/>
          </a:xfrm>
          <a:prstGeom prst="rect">
            <a:avLst/>
          </a:prstGeom>
        </p:spPr>
        <p:txBody>
          <a:bodyPr/>
          <a:lstStyle>
            <a:lvl1pPr>
              <a:defRPr sz="1800" b="0" i="0">
                <a:latin typeface="Helvetica CE 45 Light"/>
                <a:cs typeface="Helvetica CE 45 Light"/>
              </a:defRPr>
            </a:lvl1pPr>
            <a:lvl2pPr>
              <a:defRPr sz="1500" b="0" i="0">
                <a:latin typeface="Helvetica CE 45 Light"/>
                <a:cs typeface="Helvetica CE 45 Light"/>
              </a:defRPr>
            </a:lvl2pPr>
            <a:lvl3pPr>
              <a:defRPr sz="1350" b="0" i="0">
                <a:latin typeface="Helvetica CE 45 Light"/>
                <a:cs typeface="Helvetica CE 45 Light"/>
              </a:defRPr>
            </a:lvl3pPr>
            <a:lvl4pPr>
              <a:defRPr sz="1200" b="0" i="0">
                <a:latin typeface="Helvetica CE 45 Light"/>
                <a:cs typeface="Helvetica CE 45 Light"/>
              </a:defRPr>
            </a:lvl4pPr>
            <a:lvl5pPr>
              <a:defRPr sz="1200" b="0" i="0">
                <a:latin typeface="Helvetica CE 45 Light"/>
                <a:cs typeface="Helvetica CE 45 Light"/>
              </a:defRPr>
            </a:lvl5pPr>
            <a:lvl6pPr>
              <a:defRPr sz="1200"/>
            </a:lvl6pPr>
            <a:lvl7pPr>
              <a:defRPr sz="1200"/>
            </a:lvl7pPr>
            <a:lvl8pPr>
              <a:defRPr sz="1200"/>
            </a:lvl8pPr>
            <a:lvl9pPr>
              <a:defRPr sz="12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140143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Image 5"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6" y="274638"/>
            <a:ext cx="6495202" cy="1143000"/>
          </a:xfrm>
          <a:prstGeom prst="rect">
            <a:avLst/>
          </a:prstGeom>
        </p:spPr>
        <p:txBody>
          <a:bodyPr/>
          <a:lstStyle>
            <a:lvl1pPr>
              <a:defRPr sz="2700" b="0" i="0">
                <a:solidFill>
                  <a:srgbClr val="008000"/>
                </a:solidFill>
                <a:latin typeface="Kabel Book"/>
                <a:cs typeface="Kabel Book"/>
              </a:defRPr>
            </a:lvl1pPr>
          </a:lstStyle>
          <a:p>
            <a:r>
              <a:rPr lang="fr-FR" dirty="0"/>
              <a:t>Cliquez et modifiez le titre</a:t>
            </a:r>
          </a:p>
        </p:txBody>
      </p:sp>
      <p:pic>
        <p:nvPicPr>
          <p:cNvPr id="7" name="Image 6"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0"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1" name="Rectangle 10"/>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2" name="Connecteur droit 11"/>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1364133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9" name="Espace réservé du texte 2"/>
          <p:cNvSpPr txBox="1">
            <a:spLocks/>
          </p:cNvSpPr>
          <p:nvPr userDrawn="1"/>
        </p:nvSpPr>
        <p:spPr>
          <a:xfrm>
            <a:off x="5894614" y="6460627"/>
            <a:ext cx="3165727" cy="227020"/>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788" b="1" i="0" dirty="0" err="1">
                <a:solidFill>
                  <a:schemeClr val="bg1">
                    <a:lumMod val="50000"/>
                  </a:schemeClr>
                </a:solidFill>
                <a:latin typeface="Helvetica CE 75 Bold"/>
                <a:cs typeface="Helvetica CE 75 Bold"/>
              </a:rPr>
              <a:t>AfDB</a:t>
            </a:r>
            <a:r>
              <a:rPr lang="fr-FR" sz="788" b="1" i="0" dirty="0">
                <a:solidFill>
                  <a:schemeClr val="bg1">
                    <a:lumMod val="50000"/>
                  </a:schemeClr>
                </a:solidFill>
                <a:latin typeface="Helvetica CE 75 Bold"/>
                <a:cs typeface="Helvetica CE 75 Bold"/>
              </a:rPr>
              <a:t> - Power,</a:t>
            </a:r>
            <a:r>
              <a:rPr lang="fr-FR" sz="788" b="1" i="0" baseline="0" dirty="0">
                <a:solidFill>
                  <a:schemeClr val="bg1">
                    <a:lumMod val="50000"/>
                  </a:schemeClr>
                </a:solidFill>
                <a:latin typeface="Helvetica CE 75 Bold"/>
                <a:cs typeface="Helvetica CE 75 Bold"/>
              </a:rPr>
              <a:t> Energy, Climate and Green Growth </a:t>
            </a:r>
            <a:r>
              <a:rPr lang="fr-FR" sz="788" b="1" i="0" baseline="0" dirty="0" err="1">
                <a:solidFill>
                  <a:schemeClr val="bg1">
                    <a:lumMod val="50000"/>
                  </a:schemeClr>
                </a:solidFill>
                <a:latin typeface="Helvetica CE 75 Bold"/>
                <a:cs typeface="Helvetica CE 75 Bold"/>
              </a:rPr>
              <a:t>Complex</a:t>
            </a:r>
            <a:endParaRPr lang="fr-FR" sz="788" b="1" i="0" dirty="0">
              <a:solidFill>
                <a:schemeClr val="bg1">
                  <a:lumMod val="50000"/>
                </a:schemeClr>
              </a:solidFill>
              <a:latin typeface="Helvetica CE 75 Bold"/>
              <a:cs typeface="Helvetica CE 75 Bold"/>
            </a:endParaRPr>
          </a:p>
        </p:txBody>
      </p:sp>
      <p:sp>
        <p:nvSpPr>
          <p:cNvPr id="12" name="Title 1"/>
          <p:cNvSpPr>
            <a:spLocks noGrp="1"/>
          </p:cNvSpPr>
          <p:nvPr>
            <p:ph type="title"/>
          </p:nvPr>
        </p:nvSpPr>
        <p:spPr>
          <a:xfrm>
            <a:off x="1838327" y="270956"/>
            <a:ext cx="5591175" cy="968375"/>
          </a:xfrm>
          <a:prstGeom prst="rect">
            <a:avLst/>
          </a:prstGeom>
        </p:spPr>
        <p:txBody>
          <a:bodyPr/>
          <a:lstStyle>
            <a:lvl1pPr>
              <a:defRPr>
                <a:solidFill>
                  <a:schemeClr val="tx1">
                    <a:lumMod val="50000"/>
                    <a:lumOff val="50000"/>
                  </a:schemeClr>
                </a:solidFill>
              </a:defRPr>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527" y="146425"/>
            <a:ext cx="1570696" cy="71191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8932" y="146425"/>
            <a:ext cx="1210411" cy="920630"/>
          </a:xfrm>
          <a:prstGeom prst="rect">
            <a:avLst/>
          </a:prstGeom>
        </p:spPr>
      </p:pic>
    </p:spTree>
    <p:extLst>
      <p:ext uri="{BB962C8B-B14F-4D97-AF65-F5344CB8AC3E}">
        <p14:creationId xmlns:p14="http://schemas.microsoft.com/office/powerpoint/2010/main" val="83485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D898BBF-2FD4-C44A-9917-6451FEEC7AFD}" type="slidenum">
              <a:rPr lang="fr-FR" smtClean="0"/>
              <a:t>‹Nr.›</a:t>
            </a:fld>
            <a:endParaRPr lang="fr-FR"/>
          </a:p>
        </p:txBody>
      </p:sp>
    </p:spTree>
    <p:extLst>
      <p:ext uri="{BB962C8B-B14F-4D97-AF65-F5344CB8AC3E}">
        <p14:creationId xmlns:p14="http://schemas.microsoft.com/office/powerpoint/2010/main" val="2497200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914530"/>
            <a:ext cx="7886700" cy="132556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D898BBF-2FD4-C44A-9917-6451FEEC7AFD}" type="slidenum">
              <a:rPr lang="fr-FR" smtClean="0"/>
              <a:t>‹Nr.›</a:t>
            </a:fld>
            <a:endParaRPr lang="fr-FR"/>
          </a:p>
        </p:txBody>
      </p:sp>
    </p:spTree>
    <p:extLst>
      <p:ext uri="{BB962C8B-B14F-4D97-AF65-F5344CB8AC3E}">
        <p14:creationId xmlns:p14="http://schemas.microsoft.com/office/powerpoint/2010/main" val="2981566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Image 7"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457202" y="1434315"/>
            <a:ext cx="3008313" cy="1162050"/>
          </a:xfrm>
          <a:prstGeom prst="rect">
            <a:avLst/>
          </a:prstGeom>
        </p:spPr>
        <p:txBody>
          <a:bodyPr anchor="b"/>
          <a:lstStyle>
            <a:lvl1pPr algn="l">
              <a:defRPr sz="1950" b="0" i="0">
                <a:solidFill>
                  <a:srgbClr val="008000"/>
                </a:solidFill>
                <a:latin typeface="Kabel Book"/>
                <a:cs typeface="Kabel Book"/>
              </a:defRPr>
            </a:lvl1pPr>
          </a:lstStyle>
          <a:p>
            <a:r>
              <a:rPr lang="fr-FR" dirty="0"/>
              <a:t>Cliquez et modifiez le titre</a:t>
            </a:r>
          </a:p>
        </p:txBody>
      </p:sp>
      <p:sp>
        <p:nvSpPr>
          <p:cNvPr id="3" name="Espace réservé du contenu 2"/>
          <p:cNvSpPr>
            <a:spLocks noGrp="1"/>
          </p:cNvSpPr>
          <p:nvPr>
            <p:ph idx="1"/>
          </p:nvPr>
        </p:nvSpPr>
        <p:spPr>
          <a:xfrm>
            <a:off x="3575050" y="1434315"/>
            <a:ext cx="5111750" cy="4691848"/>
          </a:xfrm>
          <a:prstGeom prst="rect">
            <a:avLst/>
          </a:prstGeom>
        </p:spPr>
        <p:txBody>
          <a:bodyPr/>
          <a:lstStyle>
            <a:lvl1pPr>
              <a:defRPr sz="1800" b="0" i="0">
                <a:latin typeface="Helvetica CE 45 Light"/>
                <a:cs typeface="Helvetica CE 45 Light"/>
              </a:defRPr>
            </a:lvl1pPr>
            <a:lvl2pPr>
              <a:defRPr sz="1500" b="0" i="0">
                <a:latin typeface="Helvetica CE 45 Light"/>
                <a:cs typeface="Helvetica CE 45 Light"/>
              </a:defRPr>
            </a:lvl2pPr>
            <a:lvl3pPr>
              <a:defRPr sz="1350" b="0" i="0">
                <a:latin typeface="Helvetica CE 45 Light"/>
                <a:cs typeface="Helvetica CE 45 Light"/>
              </a:defRPr>
            </a:lvl3pPr>
            <a:lvl4pPr>
              <a:defRPr sz="1200" b="0" i="0">
                <a:latin typeface="Helvetica CE 45 Light"/>
                <a:cs typeface="Helvetica CE 45 Light"/>
              </a:defRPr>
            </a:lvl4pPr>
            <a:lvl5pPr>
              <a:defRPr sz="1050" b="0" i="0">
                <a:latin typeface="Helvetica CE 45 Light"/>
                <a:cs typeface="Helvetica CE 45 Light"/>
              </a:defRPr>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2" y="2596365"/>
            <a:ext cx="3008313" cy="3529798"/>
          </a:xfrm>
          <a:prstGeom prst="rect">
            <a:avLst/>
          </a:prstGeom>
        </p:spPr>
        <p:txBody>
          <a:bodyPr/>
          <a:lstStyle>
            <a:lvl1pPr marL="0" indent="0">
              <a:buNone/>
              <a:defRPr sz="1500" b="0" i="0">
                <a:latin typeface="Helvetica CE 45 Light"/>
                <a:cs typeface="Helvetica CE 45 Light"/>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dirty="0"/>
              <a:t>Cliquez pour modifier les styles du texte du masque</a:t>
            </a:r>
          </a:p>
        </p:txBody>
      </p:sp>
      <p:pic>
        <p:nvPicPr>
          <p:cNvPr id="9" name="Image 8"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2"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3" name="Rectangle 12"/>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4" name="Connecteur droit 13"/>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3007714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Image 7"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1792288" y="4800600"/>
            <a:ext cx="5486400" cy="566738"/>
          </a:xfrm>
          <a:prstGeom prst="rect">
            <a:avLst/>
          </a:prstGeom>
        </p:spPr>
        <p:txBody>
          <a:bodyPr anchor="b"/>
          <a:lstStyle>
            <a:lvl1pPr algn="l">
              <a:defRPr sz="1800" b="0" i="0">
                <a:solidFill>
                  <a:srgbClr val="008000"/>
                </a:solidFill>
                <a:latin typeface="Kabel Heavy"/>
                <a:cs typeface="Kabel Heavy"/>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500" b="0" i="0">
                <a:latin typeface="Helvetica CE 45 Light"/>
                <a:cs typeface="Helvetica CE 45 Light"/>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dirty="0"/>
              <a:t>Cliquez pour modifier les styles du texte du masque</a:t>
            </a:r>
          </a:p>
        </p:txBody>
      </p:sp>
      <p:pic>
        <p:nvPicPr>
          <p:cNvPr id="9" name="Image 8"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2"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3" name="Rectangle 12"/>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4" name="Connecteur droit 13"/>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142730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565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content">
    <p:spTree>
      <p:nvGrpSpPr>
        <p:cNvPr id="1" name=""/>
        <p:cNvGrpSpPr/>
        <p:nvPr/>
      </p:nvGrpSpPr>
      <p:grpSpPr>
        <a:xfrm>
          <a:off x="0" y="0"/>
          <a:ext cx="0" cy="0"/>
          <a:chOff x="0" y="0"/>
          <a:chExt cx="0" cy="0"/>
        </a:xfrm>
      </p:grpSpPr>
      <p:pic>
        <p:nvPicPr>
          <p:cNvPr id="7" name="Image 6" descr="interieur-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7" y="274638"/>
            <a:ext cx="7816405" cy="1143000"/>
          </a:xfrm>
          <a:prstGeom prst="rect">
            <a:avLst/>
          </a:prstGeom>
        </p:spPr>
        <p:txBody>
          <a:bodyPr/>
          <a:lstStyle>
            <a:lvl1pPr>
              <a:defRPr sz="2700" b="0" i="0">
                <a:solidFill>
                  <a:srgbClr val="008000"/>
                </a:solidFill>
                <a:latin typeface="Kabel Book"/>
                <a:cs typeface="Kabel Book"/>
              </a:defRPr>
            </a:lvl1pPr>
          </a:lstStyle>
          <a:p>
            <a:r>
              <a:rPr lang="fr-FR" dirty="0"/>
              <a:t>Cliquez et modifiez le titre</a:t>
            </a:r>
          </a:p>
        </p:txBody>
      </p:sp>
      <p:sp>
        <p:nvSpPr>
          <p:cNvPr id="3" name="Espace réservé du texte vertical 2"/>
          <p:cNvSpPr>
            <a:spLocks noGrp="1"/>
          </p:cNvSpPr>
          <p:nvPr>
            <p:ph type="body" orient="vert" idx="1"/>
          </p:nvPr>
        </p:nvSpPr>
        <p:spPr>
          <a:xfrm>
            <a:off x="733054" y="1600206"/>
            <a:ext cx="7884596" cy="4525963"/>
          </a:xfrm>
          <a:prstGeom prst="rect">
            <a:avLst/>
          </a:prstGeom>
        </p:spPr>
        <p:txBody>
          <a:bodyPr vert="eaVert"/>
          <a:lstStyle>
            <a:lvl1pPr>
              <a:defRPr sz="2100" b="0" i="0">
                <a:solidFill>
                  <a:srgbClr val="008000"/>
                </a:solidFill>
                <a:latin typeface="Helvetica CE 45 Light"/>
                <a:cs typeface="Helvetica CE 45 Light"/>
              </a:defRPr>
            </a:lvl1pPr>
            <a:lvl2pPr>
              <a:defRPr sz="1800" b="0" i="0">
                <a:latin typeface="Helvetica CE 45 Light"/>
                <a:cs typeface="Helvetica CE 45 Light"/>
              </a:defRPr>
            </a:lvl2pPr>
            <a:lvl3pPr>
              <a:defRPr sz="1500" b="0" i="0">
                <a:latin typeface="Helvetica CE 45 Light"/>
                <a:cs typeface="Helvetica CE 45 Light"/>
              </a:defRPr>
            </a:lvl3pPr>
            <a:lvl4pPr>
              <a:defRPr sz="1350" b="0" i="0">
                <a:latin typeface="Helvetica CE 45 Light"/>
                <a:cs typeface="Helvetica CE 45 Light"/>
              </a:defRPr>
            </a:lvl4pPr>
            <a:lvl5pPr>
              <a:defRPr sz="1200" b="0" i="0">
                <a:latin typeface="Helvetica CE 45 Light"/>
                <a:cs typeface="Helvetica CE 45 Ligh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8" name="Image 7"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535" y="5850767"/>
            <a:ext cx="2084917" cy="833261"/>
          </a:xfrm>
          <a:prstGeom prst="rect">
            <a:avLst/>
          </a:prstGeom>
        </p:spPr>
      </p:pic>
      <p:sp>
        <p:nvSpPr>
          <p:cNvPr id="11"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Power, Energy,</a:t>
            </a:r>
            <a:r>
              <a:rPr lang="fr-FR" sz="525" b="1" i="0" baseline="0" dirty="0">
                <a:solidFill>
                  <a:schemeClr val="bg1">
                    <a:lumMod val="75000"/>
                  </a:schemeClr>
                </a:solidFill>
                <a:latin typeface="Helvetica CE 75 Bold"/>
                <a:cs typeface="Helvetica CE 75 Bold"/>
              </a:rPr>
              <a:t> Climate and Green Growth </a:t>
            </a:r>
            <a:r>
              <a:rPr lang="fr-FR" sz="525" b="1" i="0" baseline="0" dirty="0" err="1">
                <a:solidFill>
                  <a:schemeClr val="bg1">
                    <a:lumMod val="75000"/>
                  </a:schemeClr>
                </a:solidFill>
                <a:latin typeface="Helvetica CE 75 Bold"/>
                <a:cs typeface="Helvetica CE 75 Bold"/>
              </a:rPr>
              <a:t>Complex</a:t>
            </a:r>
            <a:endParaRPr lang="fr-FR" sz="525" b="1" i="0" dirty="0">
              <a:solidFill>
                <a:schemeClr val="bg1">
                  <a:lumMod val="75000"/>
                </a:schemeClr>
              </a:solidFill>
              <a:latin typeface="Helvetica CE 75 Bold"/>
              <a:cs typeface="Helvetica CE 75 Bold"/>
            </a:endParaRPr>
          </a:p>
        </p:txBody>
      </p:sp>
      <p:sp>
        <p:nvSpPr>
          <p:cNvPr id="12" name="Rectangle 11"/>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3" name="Connecteur droit 12"/>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3977870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Image 6" descr="3.jpg"/>
          <p:cNvPicPr>
            <a:picLocks noChangeAspect="1"/>
          </p:cNvPicPr>
          <p:nvPr userDrawn="1"/>
        </p:nvPicPr>
        <p:blipFill rotWithShape="1">
          <a:blip r:embed="rId2" cstate="print"/>
          <a:srcRect l="16828" r="13350"/>
          <a:stretch/>
        </p:blipFill>
        <p:spPr>
          <a:xfrm>
            <a:off x="706282" y="0"/>
            <a:ext cx="8437718" cy="6858000"/>
          </a:xfrm>
          <a:prstGeom prst="rect">
            <a:avLst/>
          </a:prstGeom>
        </p:spPr>
      </p:pic>
      <p:sp>
        <p:nvSpPr>
          <p:cNvPr id="8" name="ZoneTexte 7"/>
          <p:cNvSpPr txBox="1"/>
          <p:nvPr userDrawn="1"/>
        </p:nvSpPr>
        <p:spPr>
          <a:xfrm>
            <a:off x="857857" y="3299376"/>
            <a:ext cx="3354917" cy="230832"/>
          </a:xfrm>
          <a:prstGeom prst="rect">
            <a:avLst/>
          </a:prstGeom>
          <a:noFill/>
        </p:spPr>
        <p:txBody>
          <a:bodyPr wrap="square" rtlCol="0">
            <a:spAutoFit/>
          </a:bodyPr>
          <a:lstStyle/>
          <a:p>
            <a:r>
              <a:rPr lang="fr-FR" sz="900" dirty="0">
                <a:latin typeface="Helvetica CE 75 Bold"/>
                <a:cs typeface="Helvetica CE 75 Bold"/>
              </a:rPr>
              <a:t>AFRICAN DEVELOPMENT BANK</a:t>
            </a:r>
          </a:p>
        </p:txBody>
      </p:sp>
      <p:cxnSp>
        <p:nvCxnSpPr>
          <p:cNvPr id="9" name="Connecteur droit 8"/>
          <p:cNvCxnSpPr/>
          <p:nvPr userDrawn="1"/>
        </p:nvCxnSpPr>
        <p:spPr>
          <a:xfrm>
            <a:off x="720271" y="3413340"/>
            <a:ext cx="0" cy="744834"/>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Image 9" descr="logo bad.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671" y="5430188"/>
            <a:ext cx="2976679" cy="1223261"/>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285" y="315269"/>
            <a:ext cx="1878937" cy="851622"/>
          </a:xfrm>
          <a:prstGeom prst="rect">
            <a:avLst/>
          </a:prstGeom>
        </p:spPr>
      </p:pic>
    </p:spTree>
    <p:extLst>
      <p:ext uri="{BB962C8B-B14F-4D97-AF65-F5344CB8AC3E}">
        <p14:creationId xmlns:p14="http://schemas.microsoft.com/office/powerpoint/2010/main" val="394266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Image 6"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22313" y="4406906"/>
            <a:ext cx="7949980" cy="1362075"/>
          </a:xfrm>
          <a:prstGeom prst="rect">
            <a:avLst/>
          </a:prstGeom>
        </p:spPr>
        <p:txBody>
          <a:bodyPr anchor="t"/>
          <a:lstStyle>
            <a:lvl1pPr algn="l">
              <a:defRPr sz="2700" b="0" i="0" cap="all">
                <a:solidFill>
                  <a:srgbClr val="008000"/>
                </a:solidFill>
                <a:latin typeface="Kabel Book"/>
                <a:cs typeface="Kabel Book"/>
              </a:defRPr>
            </a:lvl1pPr>
          </a:lstStyle>
          <a:p>
            <a:r>
              <a:rPr lang="fr-FR" dirty="0"/>
              <a:t>Cliquez et modifiez le titre</a:t>
            </a:r>
          </a:p>
        </p:txBody>
      </p:sp>
      <p:sp>
        <p:nvSpPr>
          <p:cNvPr id="3" name="Espace réservé du texte 2"/>
          <p:cNvSpPr>
            <a:spLocks noGrp="1"/>
          </p:cNvSpPr>
          <p:nvPr>
            <p:ph type="body" idx="1"/>
          </p:nvPr>
        </p:nvSpPr>
        <p:spPr>
          <a:xfrm>
            <a:off x="722313" y="2906713"/>
            <a:ext cx="7949980" cy="1500187"/>
          </a:xfrm>
          <a:prstGeom prst="rect">
            <a:avLst/>
          </a:prstGeom>
        </p:spPr>
        <p:txBody>
          <a:bodyPr anchor="b"/>
          <a:lstStyle>
            <a:lvl1pPr marL="0" indent="0">
              <a:buNone/>
              <a:defRPr sz="1500" b="0" i="0">
                <a:solidFill>
                  <a:schemeClr val="tx1"/>
                </a:solidFill>
                <a:latin typeface="Helvetica CE 45 Light"/>
                <a:cs typeface="Helvetica CE 45 Ligh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fr-FR" dirty="0"/>
              <a:t>Cliquez pour modifier les styles du texte du masque</a:t>
            </a:r>
          </a:p>
        </p:txBody>
      </p:sp>
      <p:pic>
        <p:nvPicPr>
          <p:cNvPr id="15" name="Image 14"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6"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7" name="Rectangle 16"/>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8" name="Connecteur droit 17"/>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732060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5DDB6BE8-3870-4943-9508-5D0B428F8467}" type="datetimeFigureOut">
              <a:rPr lang="en-GB" smtClean="0"/>
              <a:t>25/07/2018</a:t>
            </a:fld>
            <a:endParaRPr lang="en-GB"/>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CBB4E87-2B3B-4DDC-A552-4C1F58D9B65F}" type="slidenum">
              <a:rPr lang="en-GB" smtClean="0"/>
              <a:t>‹Nr.›</a:t>
            </a:fld>
            <a:endParaRPr lang="en-GB"/>
          </a:p>
        </p:txBody>
      </p:sp>
    </p:spTree>
    <p:extLst>
      <p:ext uri="{BB962C8B-B14F-4D97-AF65-F5344CB8AC3E}">
        <p14:creationId xmlns:p14="http://schemas.microsoft.com/office/powerpoint/2010/main" val="340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pic>
        <p:nvPicPr>
          <p:cNvPr id="8" name="Image 7"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4" y="349452"/>
            <a:ext cx="5736576" cy="1068186"/>
          </a:xfrm>
          <a:prstGeom prst="rect">
            <a:avLst/>
          </a:prstGeom>
        </p:spPr>
        <p:txBody>
          <a:bodyPr/>
          <a:lstStyle>
            <a:lvl1pPr algn="l">
              <a:defRPr sz="2700" b="0" i="0">
                <a:solidFill>
                  <a:srgbClr val="008000"/>
                </a:solidFill>
                <a:latin typeface="Kabel Book"/>
                <a:cs typeface="Kabel Book"/>
              </a:defRPr>
            </a:lvl1pPr>
          </a:lstStyle>
          <a:p>
            <a:r>
              <a:rPr lang="fr-FR" dirty="0"/>
              <a:t>Cliquez et modifiez le titre</a:t>
            </a:r>
          </a:p>
        </p:txBody>
      </p:sp>
      <p:sp>
        <p:nvSpPr>
          <p:cNvPr id="3" name="Espace réservé du contenu 2"/>
          <p:cNvSpPr>
            <a:spLocks noGrp="1"/>
          </p:cNvSpPr>
          <p:nvPr>
            <p:ph sz="half" idx="1"/>
          </p:nvPr>
        </p:nvSpPr>
        <p:spPr>
          <a:xfrm>
            <a:off x="457200" y="1600206"/>
            <a:ext cx="4038600" cy="4525963"/>
          </a:xfrm>
          <a:prstGeom prst="rect">
            <a:avLst/>
          </a:prstGeom>
        </p:spPr>
        <p:txBody>
          <a:bodyPr/>
          <a:lstStyle>
            <a:lvl1pPr>
              <a:defRPr sz="2100" b="0" i="0">
                <a:latin typeface="Helvetica 55 Roman"/>
                <a:cs typeface="Helvetica 55 Roman"/>
              </a:defRPr>
            </a:lvl1pPr>
            <a:lvl2pPr>
              <a:defRPr sz="1800" b="0" i="0">
                <a:latin typeface="Helvetica CE 45 Light"/>
                <a:cs typeface="Helvetica CE 45 Light"/>
              </a:defRPr>
            </a:lvl2pPr>
            <a:lvl3pPr>
              <a:defRPr sz="1500" b="0" i="0">
                <a:latin typeface="Helvetica CE 45 Light"/>
                <a:cs typeface="Helvetica CE 45 Light"/>
              </a:defRPr>
            </a:lvl3pPr>
            <a:lvl4pPr>
              <a:defRPr sz="1350" b="0" i="0">
                <a:latin typeface="Helvetica CE 45 Light"/>
                <a:cs typeface="Helvetica CE 45 Light"/>
              </a:defRPr>
            </a:lvl4pPr>
            <a:lvl5pPr>
              <a:defRPr sz="1350" b="0" i="0">
                <a:latin typeface="Helvetica CE 45 Light"/>
                <a:cs typeface="Helvetica CE 45 Light"/>
              </a:defRPr>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1" y="1600206"/>
            <a:ext cx="3960926" cy="4525963"/>
          </a:xfrm>
          <a:prstGeom prst="rect">
            <a:avLst/>
          </a:prstGeom>
        </p:spPr>
        <p:txBody>
          <a:bodyPr/>
          <a:lstStyle>
            <a:lvl1pPr>
              <a:defRPr sz="2100" b="0" i="0">
                <a:latin typeface="Helvetica 55 Roman"/>
                <a:cs typeface="Helvetica 55 Roman"/>
              </a:defRPr>
            </a:lvl1pPr>
            <a:lvl2pPr>
              <a:defRPr sz="1800" b="0" i="0">
                <a:latin typeface="Helvetica CE 45 Light"/>
                <a:cs typeface="Helvetica CE 45 Light"/>
              </a:defRPr>
            </a:lvl2pPr>
            <a:lvl3pPr>
              <a:defRPr sz="1500" b="0" i="0">
                <a:latin typeface="Helvetica CE 45 Light"/>
                <a:cs typeface="Helvetica CE 45 Light"/>
              </a:defRPr>
            </a:lvl3pPr>
            <a:lvl4pPr>
              <a:defRPr sz="1350" b="0" i="0">
                <a:latin typeface="Helvetica CE 45 Light"/>
                <a:cs typeface="Helvetica CE 45 Light"/>
              </a:defRPr>
            </a:lvl4pPr>
            <a:lvl5pPr>
              <a:defRPr sz="1350" b="0" i="0">
                <a:latin typeface="Helvetica CE 45 Light"/>
                <a:cs typeface="Helvetica CE 45 Light"/>
              </a:defRPr>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6" name="Image 15"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7"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8" name="Rectangle 17"/>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9" name="Connecteur droit 18"/>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94222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4" y="368391"/>
            <a:ext cx="7953746" cy="1143000"/>
          </a:xfrm>
          <a:prstGeom prst="rect">
            <a:avLst/>
          </a:prstGeom>
        </p:spPr>
        <p:txBody>
          <a:bodyPr/>
          <a:lstStyle>
            <a:lvl1pPr algn="l">
              <a:defRPr sz="2700" b="0" i="0">
                <a:solidFill>
                  <a:srgbClr val="008000"/>
                </a:solidFill>
                <a:latin typeface="Kabel Book"/>
                <a:cs typeface="Kabel Book"/>
              </a:defRPr>
            </a:lvl1pPr>
          </a:lstStyle>
          <a:p>
            <a:r>
              <a:rPr lang="fr-FR" dirty="0"/>
              <a:t>Cliquez et modifiez le titre</a:t>
            </a:r>
          </a:p>
        </p:txBody>
      </p:sp>
      <p:sp>
        <p:nvSpPr>
          <p:cNvPr id="3" name="Espace réservé du texte 2"/>
          <p:cNvSpPr>
            <a:spLocks noGrp="1"/>
          </p:cNvSpPr>
          <p:nvPr>
            <p:ph type="body" idx="1"/>
          </p:nvPr>
        </p:nvSpPr>
        <p:spPr>
          <a:xfrm>
            <a:off x="733054" y="1535119"/>
            <a:ext cx="3764334" cy="1217889"/>
          </a:xfrm>
          <a:prstGeom prst="rect">
            <a:avLst/>
          </a:prstGeom>
        </p:spPr>
        <p:txBody>
          <a:bodyPr anchor="b"/>
          <a:lstStyle>
            <a:lvl1pPr marL="0" indent="0">
              <a:buNone/>
              <a:defRPr sz="2100" b="0" i="0">
                <a:solidFill>
                  <a:srgbClr val="008000"/>
                </a:solidFill>
                <a:latin typeface="Helvetica 55 Roman"/>
                <a:cs typeface="Helvetica 55 Roman"/>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733054" y="2753007"/>
            <a:ext cx="3764334" cy="3373161"/>
          </a:xfrm>
          <a:prstGeom prst="rect">
            <a:avLst/>
          </a:prstGeom>
        </p:spPr>
        <p:txBody>
          <a:bodyPr/>
          <a:lstStyle>
            <a:lvl1pPr>
              <a:defRPr sz="1800" b="0" i="0">
                <a:latin typeface="Helvetica CE 45 Light"/>
                <a:cs typeface="Helvetica CE 45 Light"/>
              </a:defRPr>
            </a:lvl1pPr>
            <a:lvl2pPr>
              <a:defRPr sz="1500" b="0" i="0">
                <a:latin typeface="Helvetica CE 45 Light"/>
                <a:cs typeface="Helvetica CE 45 Light"/>
              </a:defRPr>
            </a:lvl2pPr>
            <a:lvl3pPr>
              <a:defRPr sz="1350" b="0" i="0">
                <a:latin typeface="Helvetica CE 45 Light"/>
                <a:cs typeface="Helvetica CE 45 Light"/>
              </a:defRPr>
            </a:lvl3pPr>
            <a:lvl4pPr>
              <a:defRPr sz="1200" b="0" i="0">
                <a:latin typeface="Helvetica CE 45 Light"/>
                <a:cs typeface="Helvetica CE 45 Light"/>
              </a:defRPr>
            </a:lvl4pPr>
            <a:lvl5pPr>
              <a:defRPr sz="1200" b="0" i="0">
                <a:latin typeface="Helvetica CE 45 Light"/>
                <a:cs typeface="Helvetica CE 45 Light"/>
              </a:defRPr>
            </a:lvl5pPr>
            <a:lvl6pPr>
              <a:defRPr sz="1200"/>
            </a:lvl6pPr>
            <a:lvl7pPr>
              <a:defRPr sz="1200"/>
            </a:lvl7pPr>
            <a:lvl8pPr>
              <a:defRPr sz="1200"/>
            </a:lvl8pPr>
            <a:lvl9pPr>
              <a:defRPr sz="12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4"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5" name="Rectangle 14"/>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6" name="Connecteur droit 15"/>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7" name="Titre 1"/>
          <p:cNvSpPr txBox="1">
            <a:spLocks/>
          </p:cNvSpPr>
          <p:nvPr userDrawn="1"/>
        </p:nvSpPr>
        <p:spPr>
          <a:xfrm>
            <a:off x="6976373" y="714772"/>
            <a:ext cx="1747067" cy="228232"/>
          </a:xfrm>
          <a:prstGeom prst="rect">
            <a:avLst/>
          </a:prstGeom>
        </p:spPr>
        <p:txBody>
          <a:bodyPr/>
          <a:lstStyle>
            <a:lvl1pPr algn="l" defTabSz="457200" rtl="0" eaLnBrk="1" latinLnBrk="0" hangingPunct="1">
              <a:spcBef>
                <a:spcPct val="0"/>
              </a:spcBef>
              <a:buNone/>
              <a:defRPr sz="3600" b="0" i="0" kern="1200">
                <a:solidFill>
                  <a:srgbClr val="008000"/>
                </a:solidFill>
                <a:latin typeface="Kabel Book"/>
                <a:ea typeface="+mj-ea"/>
                <a:cs typeface="Kabel Book"/>
              </a:defRPr>
            </a:lvl1pPr>
          </a:lstStyle>
          <a:p>
            <a:pPr algn="r"/>
            <a:r>
              <a:rPr lang="fr-FR" sz="600" b="0" i="0" dirty="0">
                <a:solidFill>
                  <a:schemeClr val="bg1">
                    <a:lumMod val="65000"/>
                  </a:schemeClr>
                </a:solidFill>
                <a:latin typeface="Helvetica CE 45 Light"/>
                <a:cs typeface="Helvetica CE 45 Light"/>
              </a:rPr>
              <a:t>TITRE DE LA PRESENTATION</a:t>
            </a:r>
          </a:p>
        </p:txBody>
      </p:sp>
      <p:sp>
        <p:nvSpPr>
          <p:cNvPr id="18" name="Espace réservé du texte 2"/>
          <p:cNvSpPr>
            <a:spLocks noGrp="1"/>
          </p:cNvSpPr>
          <p:nvPr>
            <p:ph type="body" idx="10"/>
          </p:nvPr>
        </p:nvSpPr>
        <p:spPr>
          <a:xfrm>
            <a:off x="4922466" y="1535119"/>
            <a:ext cx="3764334" cy="1217889"/>
          </a:xfrm>
          <a:prstGeom prst="rect">
            <a:avLst/>
          </a:prstGeom>
        </p:spPr>
        <p:txBody>
          <a:bodyPr anchor="b"/>
          <a:lstStyle>
            <a:lvl1pPr marL="0" indent="0">
              <a:buNone/>
              <a:defRPr sz="2100" b="0" i="0">
                <a:solidFill>
                  <a:srgbClr val="008000"/>
                </a:solidFill>
                <a:latin typeface="Helvetica 55 Roman"/>
                <a:cs typeface="Helvetica 55 Roman"/>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Cliquez pour modifier les styles du texte du masque</a:t>
            </a:r>
          </a:p>
        </p:txBody>
      </p:sp>
      <p:sp>
        <p:nvSpPr>
          <p:cNvPr id="19" name="Espace réservé du contenu 3"/>
          <p:cNvSpPr>
            <a:spLocks noGrp="1"/>
          </p:cNvSpPr>
          <p:nvPr>
            <p:ph sz="half" idx="11"/>
          </p:nvPr>
        </p:nvSpPr>
        <p:spPr>
          <a:xfrm>
            <a:off x="4922466" y="2753007"/>
            <a:ext cx="3764334" cy="3373161"/>
          </a:xfrm>
          <a:prstGeom prst="rect">
            <a:avLst/>
          </a:prstGeom>
        </p:spPr>
        <p:txBody>
          <a:bodyPr/>
          <a:lstStyle>
            <a:lvl1pPr>
              <a:defRPr sz="1800" b="0" i="0">
                <a:latin typeface="Helvetica CE 45 Light"/>
                <a:cs typeface="Helvetica CE 45 Light"/>
              </a:defRPr>
            </a:lvl1pPr>
            <a:lvl2pPr>
              <a:defRPr sz="1500" b="0" i="0">
                <a:latin typeface="Helvetica CE 45 Light"/>
                <a:cs typeface="Helvetica CE 45 Light"/>
              </a:defRPr>
            </a:lvl2pPr>
            <a:lvl3pPr>
              <a:defRPr sz="1350" b="0" i="0">
                <a:latin typeface="Helvetica CE 45 Light"/>
                <a:cs typeface="Helvetica CE 45 Light"/>
              </a:defRPr>
            </a:lvl3pPr>
            <a:lvl4pPr>
              <a:defRPr sz="1200" b="0" i="0">
                <a:latin typeface="Helvetica CE 45 Light"/>
                <a:cs typeface="Helvetica CE 45 Light"/>
              </a:defRPr>
            </a:lvl4pPr>
            <a:lvl5pPr>
              <a:defRPr sz="1200" b="0" i="0">
                <a:latin typeface="Helvetica CE 45 Light"/>
                <a:cs typeface="Helvetica CE 45 Light"/>
              </a:defRPr>
            </a:lvl5pPr>
            <a:lvl6pPr>
              <a:defRPr sz="1200"/>
            </a:lvl6pPr>
            <a:lvl7pPr>
              <a:defRPr sz="1200"/>
            </a:lvl7pPr>
            <a:lvl8pPr>
              <a:defRPr sz="1200"/>
            </a:lvl8pPr>
            <a:lvl9pPr>
              <a:defRPr sz="12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97512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Image 5" descr="interieur-4-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34317"/>
            <a:ext cx="9144000" cy="5423685"/>
          </a:xfrm>
          <a:prstGeom prst="rect">
            <a:avLst/>
          </a:prstGeom>
        </p:spPr>
      </p:pic>
      <p:sp>
        <p:nvSpPr>
          <p:cNvPr id="2" name="Titre 1"/>
          <p:cNvSpPr>
            <a:spLocks noGrp="1"/>
          </p:cNvSpPr>
          <p:nvPr>
            <p:ph type="title"/>
          </p:nvPr>
        </p:nvSpPr>
        <p:spPr>
          <a:xfrm>
            <a:off x="733056" y="274638"/>
            <a:ext cx="6495202" cy="1143000"/>
          </a:xfrm>
          <a:prstGeom prst="rect">
            <a:avLst/>
          </a:prstGeom>
        </p:spPr>
        <p:txBody>
          <a:bodyPr/>
          <a:lstStyle>
            <a:lvl1pPr>
              <a:defRPr sz="2700" b="0" i="0">
                <a:solidFill>
                  <a:srgbClr val="008000"/>
                </a:solidFill>
                <a:latin typeface="Kabel Book"/>
                <a:cs typeface="Kabel Book"/>
              </a:defRPr>
            </a:lvl1pPr>
          </a:lstStyle>
          <a:p>
            <a:r>
              <a:rPr lang="fr-FR" dirty="0"/>
              <a:t>Cliquez et modifiez le titre</a:t>
            </a:r>
          </a:p>
        </p:txBody>
      </p:sp>
      <p:pic>
        <p:nvPicPr>
          <p:cNvPr id="7" name="Image 6" descr="logo bad.psd"/>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535" y="5850767"/>
            <a:ext cx="2084917" cy="833261"/>
          </a:xfrm>
          <a:prstGeom prst="rect">
            <a:avLst/>
          </a:prstGeom>
        </p:spPr>
      </p:pic>
      <p:sp>
        <p:nvSpPr>
          <p:cNvPr id="10" name="Espace réservé du texte 2"/>
          <p:cNvSpPr txBox="1">
            <a:spLocks/>
          </p:cNvSpPr>
          <p:nvPr userDrawn="1"/>
        </p:nvSpPr>
        <p:spPr>
          <a:xfrm>
            <a:off x="5744379" y="6347117"/>
            <a:ext cx="2954011" cy="227020"/>
          </a:xfrm>
          <a:prstGeom prst="rect">
            <a:avLst/>
          </a:prstGeom>
        </p:spPr>
        <p:txBody>
          <a:bodyPr vert="horz" lIns="68580" tIns="34290" rIns="68580" bIns="34290" rtlCol="0">
            <a:norm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fr-FR" sz="525" b="1" i="0" dirty="0">
                <a:solidFill>
                  <a:schemeClr val="bg1">
                    <a:lumMod val="75000"/>
                  </a:schemeClr>
                </a:solidFill>
                <a:latin typeface="Helvetica CE 75 Bold"/>
                <a:cs typeface="Helvetica CE 75 Bold"/>
              </a:rPr>
              <a:t>ENERGY, ENVIRONMENT &amp;</a:t>
            </a:r>
            <a:r>
              <a:rPr lang="fr-FR" sz="525" b="1" i="0" baseline="0" dirty="0">
                <a:solidFill>
                  <a:schemeClr val="bg1">
                    <a:lumMod val="75000"/>
                  </a:schemeClr>
                </a:solidFill>
                <a:latin typeface="Helvetica CE 75 Bold"/>
                <a:cs typeface="Helvetica CE 75 Bold"/>
              </a:rPr>
              <a:t> CLIMATE CHANGE DEPARTEMENT</a:t>
            </a:r>
            <a:endParaRPr lang="fr-FR" sz="525" b="1" i="0" dirty="0">
              <a:solidFill>
                <a:schemeClr val="bg1">
                  <a:lumMod val="75000"/>
                </a:schemeClr>
              </a:solidFill>
              <a:latin typeface="Helvetica CE 75 Bold"/>
              <a:cs typeface="Helvetica CE 75 Bold"/>
            </a:endParaRPr>
          </a:p>
        </p:txBody>
      </p:sp>
      <p:sp>
        <p:nvSpPr>
          <p:cNvPr id="11" name="Rectangle 10"/>
          <p:cNvSpPr/>
          <p:nvPr userDrawn="1"/>
        </p:nvSpPr>
        <p:spPr>
          <a:xfrm>
            <a:off x="537008" y="0"/>
            <a:ext cx="196049" cy="87789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cxnSp>
        <p:nvCxnSpPr>
          <p:cNvPr id="12" name="Connecteur droit 11"/>
          <p:cNvCxnSpPr/>
          <p:nvPr userDrawn="1"/>
        </p:nvCxnSpPr>
        <p:spPr>
          <a:xfrm>
            <a:off x="537008" y="907017"/>
            <a:ext cx="196049" cy="0"/>
          </a:xfrm>
          <a:prstGeom prst="lin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032097" y="191195"/>
            <a:ext cx="1878937" cy="851622"/>
          </a:xfrm>
          <a:prstGeom prst="rect">
            <a:avLst/>
          </a:prstGeom>
        </p:spPr>
      </p:pic>
    </p:spTree>
    <p:extLst>
      <p:ext uri="{BB962C8B-B14F-4D97-AF65-F5344CB8AC3E}">
        <p14:creationId xmlns:p14="http://schemas.microsoft.com/office/powerpoint/2010/main" val="58646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9" name="Espace réservé du texte 2"/>
          <p:cNvSpPr txBox="1">
            <a:spLocks/>
          </p:cNvSpPr>
          <p:nvPr userDrawn="1"/>
        </p:nvSpPr>
        <p:spPr>
          <a:xfrm>
            <a:off x="5894614" y="6460627"/>
            <a:ext cx="3165727" cy="227020"/>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788" b="1" i="0" noProof="0" dirty="0">
                <a:solidFill>
                  <a:schemeClr val="bg1">
                    <a:lumMod val="50000"/>
                  </a:schemeClr>
                </a:solidFill>
                <a:latin typeface="Helvetica CE 75 Bold"/>
                <a:cs typeface="Helvetica CE 75 Bold"/>
              </a:rPr>
              <a:t>AfDB - Power,</a:t>
            </a:r>
            <a:r>
              <a:rPr lang="en-US" sz="788" b="1" i="0" baseline="0" noProof="0" dirty="0">
                <a:solidFill>
                  <a:schemeClr val="bg1">
                    <a:lumMod val="50000"/>
                  </a:schemeClr>
                </a:solidFill>
                <a:latin typeface="Helvetica CE 75 Bold"/>
                <a:cs typeface="Helvetica CE 75 Bold"/>
              </a:rPr>
              <a:t> Energy, Climate and Green Growth Complex</a:t>
            </a:r>
            <a:endParaRPr lang="en-US" sz="788" b="1" i="0" noProof="0" dirty="0">
              <a:solidFill>
                <a:schemeClr val="bg1">
                  <a:lumMod val="50000"/>
                </a:schemeClr>
              </a:solidFill>
              <a:latin typeface="Helvetica CE 75 Bold"/>
              <a:cs typeface="Helvetica CE 75 Bold"/>
            </a:endParaRPr>
          </a:p>
        </p:txBody>
      </p:sp>
      <p:sp>
        <p:nvSpPr>
          <p:cNvPr id="12" name="Title 1"/>
          <p:cNvSpPr>
            <a:spLocks noGrp="1"/>
          </p:cNvSpPr>
          <p:nvPr>
            <p:ph type="title"/>
          </p:nvPr>
        </p:nvSpPr>
        <p:spPr>
          <a:xfrm>
            <a:off x="1838327" y="270956"/>
            <a:ext cx="5591175" cy="968375"/>
          </a:xfrm>
          <a:prstGeom prst="rect">
            <a:avLst/>
          </a:prstGeom>
        </p:spPr>
        <p:txBody>
          <a:bodyPr/>
          <a:lstStyle>
            <a:lvl1pPr>
              <a:defRPr>
                <a:solidFill>
                  <a:schemeClr val="tx1">
                    <a:lumMod val="50000"/>
                    <a:lumOff val="50000"/>
                  </a:schemeClr>
                </a:solidFill>
              </a:defRPr>
            </a:lvl1p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9527" y="146425"/>
            <a:ext cx="1570696" cy="71191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08932" y="146425"/>
            <a:ext cx="1210411" cy="920630"/>
          </a:xfrm>
          <a:prstGeom prst="rect">
            <a:avLst/>
          </a:prstGeom>
        </p:spPr>
      </p:pic>
    </p:spTree>
    <p:extLst>
      <p:ext uri="{BB962C8B-B14F-4D97-AF65-F5344CB8AC3E}">
        <p14:creationId xmlns:p14="http://schemas.microsoft.com/office/powerpoint/2010/main" val="132754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D898BBF-2FD4-C44A-9917-6451FEEC7AFD}" type="slidenum">
              <a:rPr lang="fr-FR" smtClean="0"/>
              <a:t>‹Nr.›</a:t>
            </a:fld>
            <a:endParaRPr lang="fr-FR"/>
          </a:p>
        </p:txBody>
      </p:sp>
    </p:spTree>
    <p:extLst>
      <p:ext uri="{BB962C8B-B14F-4D97-AF65-F5344CB8AC3E}">
        <p14:creationId xmlns:p14="http://schemas.microsoft.com/office/powerpoint/2010/main" val="147473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914530"/>
            <a:ext cx="7886700" cy="1325563"/>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D898BBF-2FD4-C44A-9917-6451FEEC7AFD}" type="slidenum">
              <a:rPr lang="fr-FR" smtClean="0"/>
              <a:t>‹Nr.›</a:t>
            </a:fld>
            <a:endParaRPr lang="fr-FR"/>
          </a:p>
        </p:txBody>
      </p:sp>
    </p:spTree>
    <p:extLst>
      <p:ext uri="{BB962C8B-B14F-4D97-AF65-F5344CB8AC3E}">
        <p14:creationId xmlns:p14="http://schemas.microsoft.com/office/powerpoint/2010/main" val="150853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a:xfrm>
            <a:off x="6858000" y="639657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898BBF-2FD4-C44A-9917-6451FEEC7AFD}" type="slidenum">
              <a:rPr lang="fr-FR" smtClean="0"/>
              <a:t>‹Nr.›</a:t>
            </a:fld>
            <a:endParaRPr lang="fr-FR"/>
          </a:p>
        </p:txBody>
      </p:sp>
    </p:spTree>
    <p:extLst>
      <p:ext uri="{BB962C8B-B14F-4D97-AF65-F5344CB8AC3E}">
        <p14:creationId xmlns:p14="http://schemas.microsoft.com/office/powerpoint/2010/main" val="42828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3" r:id="rId9"/>
    <p:sldLayoutId id="2147483656" r:id="rId10"/>
    <p:sldLayoutId id="2147483657" r:id="rId11"/>
    <p:sldLayoutId id="2147483660" r:id="rId12"/>
    <p:sldLayoutId id="2147483658" r:id="rId13"/>
    <p:sldLayoutId id="2147483659" r:id="rId14"/>
    <p:sldLayoutId id="2147483661" r:id="rId15"/>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a:xfrm>
            <a:off x="6858000" y="639657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898BBF-2FD4-C44A-9917-6451FEEC7AFD}" type="slidenum">
              <a:rPr lang="fr-FR" smtClean="0"/>
              <a:t>‹Nr.›</a:t>
            </a:fld>
            <a:endParaRPr lang="fr-FR"/>
          </a:p>
        </p:txBody>
      </p:sp>
    </p:spTree>
    <p:extLst>
      <p:ext uri="{BB962C8B-B14F-4D97-AF65-F5344CB8AC3E}">
        <p14:creationId xmlns:p14="http://schemas.microsoft.com/office/powerpoint/2010/main" val="17899925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hyperlink" Target="mailto:i.buss@afdb.org"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se4all-africa.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4.tiff"/><Relationship Id="rId13" Type="http://schemas.openxmlformats.org/officeDocument/2006/relationships/image" Target="../media/image29.tiff"/><Relationship Id="rId3" Type="http://schemas.openxmlformats.org/officeDocument/2006/relationships/image" Target="../media/image19.tiff"/><Relationship Id="rId7" Type="http://schemas.openxmlformats.org/officeDocument/2006/relationships/image" Target="../media/image23.tiff"/><Relationship Id="rId12" Type="http://schemas.openxmlformats.org/officeDocument/2006/relationships/image" Target="../media/image28.tiff"/><Relationship Id="rId17" Type="http://schemas.openxmlformats.org/officeDocument/2006/relationships/image" Target="../media/image33.tiff"/><Relationship Id="rId2" Type="http://schemas.openxmlformats.org/officeDocument/2006/relationships/image" Target="../media/image18.tiff"/><Relationship Id="rId16" Type="http://schemas.openxmlformats.org/officeDocument/2006/relationships/image" Target="../media/image32.tiff"/><Relationship Id="rId1" Type="http://schemas.openxmlformats.org/officeDocument/2006/relationships/slideLayout" Target="../slideLayouts/slideLayout7.xml"/><Relationship Id="rId6" Type="http://schemas.openxmlformats.org/officeDocument/2006/relationships/image" Target="../media/image22.tiff"/><Relationship Id="rId11" Type="http://schemas.openxmlformats.org/officeDocument/2006/relationships/image" Target="../media/image27.tiff"/><Relationship Id="rId5" Type="http://schemas.openxmlformats.org/officeDocument/2006/relationships/image" Target="../media/image21.tiff"/><Relationship Id="rId15" Type="http://schemas.openxmlformats.org/officeDocument/2006/relationships/image" Target="../media/image31.tiff"/><Relationship Id="rId10" Type="http://schemas.openxmlformats.org/officeDocument/2006/relationships/image" Target="../media/image26.tiff"/><Relationship Id="rId4" Type="http://schemas.openxmlformats.org/officeDocument/2006/relationships/image" Target="../media/image20.tiff"/><Relationship Id="rId9" Type="http://schemas.openxmlformats.org/officeDocument/2006/relationships/image" Target="../media/image25.tiff"/><Relationship Id="rId14" Type="http://schemas.openxmlformats.org/officeDocument/2006/relationships/image" Target="../media/image30.tiff"/></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se4all.ecreee.org/content/country-documents" TargetMode="External"/><Relationship Id="rId4" Type="http://schemas.openxmlformats.org/officeDocument/2006/relationships/hyperlink" Target="https://www.se4all-africa.org/se4all-in-africa/country-dat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85787" y="1851977"/>
            <a:ext cx="4772467"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solidFill>
                  <a:srgbClr val="0070C0"/>
                </a:solidFill>
                <a:effectLst/>
                <a:uLnTx/>
                <a:uFillTx/>
                <a:latin typeface="Calibri"/>
                <a:ea typeface="+mn-ea"/>
                <a:cs typeface="+mn-cs"/>
              </a:rPr>
              <a:t>SUSTAINABLE ENERGY FORUM FOR EAST AFRICA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698" y="1444517"/>
            <a:ext cx="3747716" cy="3730324"/>
          </a:xfrm>
          <a:prstGeom prst="rect">
            <a:avLst/>
          </a:prstGeom>
        </p:spPr>
      </p:pic>
      <p:sp>
        <p:nvSpPr>
          <p:cNvPr id="13" name="Rectangle 12"/>
          <p:cNvSpPr/>
          <p:nvPr/>
        </p:nvSpPr>
        <p:spPr>
          <a:xfrm>
            <a:off x="232263" y="4985577"/>
            <a:ext cx="2807619" cy="3231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a:ea typeface="+mn-ea"/>
                <a:cs typeface="+mn-cs"/>
              </a:rPr>
              <a:t>Kigali, March 19</a:t>
            </a:r>
            <a:r>
              <a:rPr kumimoji="0" lang="en-GB" sz="1500" b="0" i="0" u="none" strike="noStrike" kern="1200" cap="none" spc="0" normalizeH="0" baseline="30000" noProof="0" dirty="0">
                <a:ln>
                  <a:noFill/>
                </a:ln>
                <a:solidFill>
                  <a:prstClr val="black"/>
                </a:solidFill>
                <a:effectLst/>
                <a:uLnTx/>
                <a:uFillTx/>
                <a:latin typeface="Calibri"/>
                <a:ea typeface="+mn-ea"/>
                <a:cs typeface="+mn-cs"/>
              </a:rPr>
              <a:t>th</a:t>
            </a:r>
            <a:r>
              <a:rPr kumimoji="0" lang="en-GB" sz="1500" b="0" i="0" u="none" strike="noStrike" kern="1200" cap="none" spc="0" normalizeH="0" baseline="0" noProof="0" dirty="0">
                <a:ln>
                  <a:noFill/>
                </a:ln>
                <a:solidFill>
                  <a:prstClr val="black"/>
                </a:solidFill>
                <a:effectLst/>
                <a:uLnTx/>
                <a:uFillTx/>
                <a:latin typeface="Calibri"/>
                <a:ea typeface="+mn-ea"/>
                <a:cs typeface="+mn-cs"/>
              </a:rPr>
              <a:t>, 2018</a:t>
            </a:r>
          </a:p>
        </p:txBody>
      </p:sp>
      <p:sp>
        <p:nvSpPr>
          <p:cNvPr id="14" name="Rectangle 13"/>
          <p:cNvSpPr/>
          <p:nvPr/>
        </p:nvSpPr>
        <p:spPr>
          <a:xfrm>
            <a:off x="184803" y="1563158"/>
            <a:ext cx="161557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a:ea typeface="+mn-ea"/>
                <a:cs typeface="+mn-cs"/>
              </a:rPr>
              <a:t>In the context of the</a:t>
            </a:r>
            <a:br>
              <a:rPr kumimoji="0" lang="en-GB" sz="1350" b="0" i="0" u="none" strike="noStrike" kern="1200" cap="none" spc="0" normalizeH="0" baseline="0" noProof="0" dirty="0">
                <a:ln>
                  <a:noFill/>
                </a:ln>
                <a:solidFill>
                  <a:prstClr val="black"/>
                </a:solidFill>
                <a:effectLst/>
                <a:uLnTx/>
                <a:uFillTx/>
                <a:latin typeface="Calibri"/>
                <a:ea typeface="+mn-ea"/>
                <a:cs typeface="+mn-cs"/>
              </a:rPr>
            </a:br>
            <a:endParaRPr kumimoji="0" lang="en-GB" sz="4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185788" y="3169832"/>
            <a:ext cx="5127191"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SEforALL Action Agendas and Investment Prospectuses in East Africa</a:t>
            </a:r>
          </a:p>
        </p:txBody>
      </p:sp>
      <p:sp>
        <p:nvSpPr>
          <p:cNvPr id="11" name="Rectangle 10"/>
          <p:cNvSpPr/>
          <p:nvPr/>
        </p:nvSpPr>
        <p:spPr>
          <a:xfrm>
            <a:off x="234019" y="4570451"/>
            <a:ext cx="4353436"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95000"/>
                    <a:lumOff val="5000"/>
                  </a:prstClr>
                </a:solidFill>
                <a:effectLst/>
                <a:uLnTx/>
                <a:uFillTx/>
                <a:latin typeface="Calibri"/>
                <a:ea typeface="+mn-ea"/>
                <a:cs typeface="+mn-cs"/>
              </a:rPr>
              <a:t>Ms. Ilka </a:t>
            </a:r>
            <a:r>
              <a:rPr kumimoji="0" lang="en-GB" sz="2000"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Neyla</a:t>
            </a:r>
            <a:r>
              <a:rPr kumimoji="0" lang="en-GB" sz="2000" b="0" i="0" u="none" strike="noStrike" kern="1200" cap="none" spc="0" normalizeH="0" baseline="0" noProof="0" dirty="0">
                <a:ln>
                  <a:noFill/>
                </a:ln>
                <a:solidFill>
                  <a:prstClr val="black">
                    <a:lumMod val="95000"/>
                    <a:lumOff val="5000"/>
                  </a:prstClr>
                </a:solidFill>
                <a:effectLst/>
                <a:uLnTx/>
                <a:uFillTx/>
                <a:latin typeface="Calibri"/>
                <a:ea typeface="+mn-ea"/>
                <a:cs typeface="+mn-cs"/>
              </a:rPr>
              <a:t> Buss- SEforALL Africa Hub</a:t>
            </a:r>
          </a:p>
        </p:txBody>
      </p:sp>
    </p:spTree>
    <p:extLst>
      <p:ext uri="{BB962C8B-B14F-4D97-AF65-F5344CB8AC3E}">
        <p14:creationId xmlns:p14="http://schemas.microsoft.com/office/powerpoint/2010/main" val="192946829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78314" y="3537829"/>
            <a:ext cx="1830587"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675" b="0" i="0" u="none" strike="noStrike" kern="1200" cap="none" spc="0" normalizeH="0" baseline="0" noProof="0" dirty="0">
                <a:ln>
                  <a:noFill/>
                </a:ln>
                <a:solidFill>
                  <a:prstClr val="black"/>
                </a:solidFill>
                <a:effectLst/>
                <a:uLnTx/>
                <a:uFillTx/>
                <a:latin typeface="Helvetica Neue"/>
                <a:ea typeface="+mn-ea"/>
                <a:cs typeface="Helvetica Neue"/>
              </a:rPr>
              <a:t>Contact:</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675" dirty="0">
                <a:solidFill>
                  <a:prstClr val="black"/>
                </a:solidFill>
                <a:latin typeface="Helvetica Neue"/>
                <a:cs typeface="Helvetica Neue"/>
              </a:rPr>
              <a:t>Ilka </a:t>
            </a:r>
            <a:r>
              <a:rPr lang="fr-FR" sz="675" dirty="0" err="1">
                <a:solidFill>
                  <a:prstClr val="black"/>
                </a:solidFill>
                <a:latin typeface="Helvetica Neue"/>
                <a:cs typeface="Helvetica Neue"/>
              </a:rPr>
              <a:t>Neyla</a:t>
            </a:r>
            <a:r>
              <a:rPr lang="fr-FR" sz="675" dirty="0">
                <a:solidFill>
                  <a:prstClr val="black"/>
                </a:solidFill>
                <a:latin typeface="Helvetica Neue"/>
                <a:cs typeface="Helvetica Neue"/>
              </a:rPr>
              <a:t> Buss</a:t>
            </a:r>
            <a:endParaRPr kumimoji="0" lang="fr-FR" sz="675" b="0" i="0" u="none" strike="noStrike" kern="1200" cap="none" spc="0" normalizeH="0" baseline="0" noProof="0" dirty="0">
              <a:ln>
                <a:noFill/>
              </a:ln>
              <a:solidFill>
                <a:prstClr val="black"/>
              </a:solidFill>
              <a:effectLst/>
              <a:uLnTx/>
              <a:uFillTx/>
              <a:latin typeface="Helvetica Neue"/>
              <a:ea typeface="+mn-ea"/>
              <a:cs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675" b="0" i="0" u="none" strike="noStrike" kern="1200" cap="none" spc="0" normalizeH="0" baseline="0" noProof="0" dirty="0">
                <a:ln>
                  <a:noFill/>
                </a:ln>
                <a:solidFill>
                  <a:prstClr val="black"/>
                </a:solidFill>
                <a:effectLst/>
                <a:uLnTx/>
                <a:uFillTx/>
                <a:latin typeface="Helvetica Neue"/>
                <a:ea typeface="+mn-ea"/>
                <a:cs typeface="Helvetica Neue"/>
                <a:hlinkClick r:id="rId2"/>
              </a:rPr>
              <a:t>i.buss@afdb.org</a:t>
            </a:r>
            <a:r>
              <a:rPr kumimoji="0" lang="fr-FR" sz="675" b="0" i="0" u="none" strike="noStrike" kern="1200" cap="none" spc="0" normalizeH="0" baseline="0" noProof="0" dirty="0">
                <a:ln>
                  <a:noFill/>
                </a:ln>
                <a:solidFill>
                  <a:prstClr val="black"/>
                </a:solidFill>
                <a:effectLst/>
                <a:uLnTx/>
                <a:uFillTx/>
                <a:latin typeface="Helvetica Neue"/>
                <a:ea typeface="+mn-ea"/>
                <a:cs typeface="Helvetica Neue"/>
              </a:rPr>
              <a:t>  </a:t>
            </a:r>
          </a:p>
        </p:txBody>
      </p:sp>
      <p:sp>
        <p:nvSpPr>
          <p:cNvPr id="4" name="Title 1"/>
          <p:cNvSpPr txBox="1">
            <a:spLocks/>
          </p:cNvSpPr>
          <p:nvPr/>
        </p:nvSpPr>
        <p:spPr>
          <a:xfrm>
            <a:off x="1255955" y="2375018"/>
            <a:ext cx="2557740" cy="1221896"/>
          </a:xfrm>
          <a:prstGeom prst="rect">
            <a:avLst/>
          </a:prstGeom>
        </p:spPr>
        <p:txBody>
          <a:bodyPr/>
          <a:lstStyle>
            <a:lvl1pPr algn="ctr">
              <a:spcBef>
                <a:spcPct val="0"/>
              </a:spcBef>
              <a:buNone/>
              <a:defRPr sz="3600" b="0" i="0">
                <a:solidFill>
                  <a:srgbClr val="008000"/>
                </a:solidFill>
                <a:latin typeface="Kabel Book"/>
                <a:ea typeface="+mj-ea"/>
                <a:cs typeface="Kabel Book"/>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700" b="0" i="0" u="none" strike="noStrike" kern="1200" cap="none" spc="0" normalizeH="0" baseline="0" noProof="0" dirty="0">
                <a:ln>
                  <a:noFill/>
                </a:ln>
                <a:solidFill>
                  <a:srgbClr val="008000"/>
                </a:solidFill>
                <a:effectLst/>
                <a:uLnTx/>
                <a:uFillTx/>
                <a:latin typeface="Kabel Book"/>
                <a:ea typeface="+mj-ea"/>
              </a:rPr>
              <a:t>Thank you!</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8000"/>
                </a:solidFill>
                <a:effectLst/>
                <a:uLnTx/>
                <a:uFillTx/>
                <a:latin typeface="Kabel Book"/>
                <a:ea typeface="+mj-ea"/>
              </a:rPr>
              <a:t> </a:t>
            </a:r>
          </a:p>
        </p:txBody>
      </p:sp>
    </p:spTree>
    <p:extLst>
      <p:ext uri="{BB962C8B-B14F-4D97-AF65-F5344CB8AC3E}">
        <p14:creationId xmlns:p14="http://schemas.microsoft.com/office/powerpoint/2010/main" val="329276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2DF2E76F-EDED-4493-860F-DA5EEA1AF323}"/>
              </a:ext>
            </a:extLst>
          </p:cNvPr>
          <p:cNvSpPr txBox="1"/>
          <p:nvPr/>
        </p:nvSpPr>
        <p:spPr>
          <a:xfrm>
            <a:off x="2438579" y="418240"/>
            <a:ext cx="4266839" cy="553998"/>
          </a:xfrm>
          <a:prstGeom prst="rect">
            <a:avLst/>
          </a:prstGeom>
        </p:spPr>
        <p:txBody>
          <a:bodyPr/>
          <a:lstStyle>
            <a:lvl1pPr defTabSz="342892">
              <a:spcBef>
                <a:spcPct val="0"/>
              </a:spcBef>
              <a:buNone/>
              <a:defRPr sz="3300">
                <a:solidFill>
                  <a:schemeClr val="tx1">
                    <a:lumMod val="50000"/>
                    <a:lumOff val="50000"/>
                  </a:schemeClr>
                </a:solidFill>
                <a:latin typeface="+mj-lt"/>
                <a:ea typeface="+mj-ea"/>
                <a:cs typeface="+mj-cs"/>
              </a:defRPr>
            </a:lvl1pPr>
          </a:lstStyle>
          <a:p>
            <a:r>
              <a:rPr lang="en-US" dirty="0"/>
              <a:t>Africa’s Energy Need</a:t>
            </a:r>
          </a:p>
        </p:txBody>
      </p:sp>
      <p:sp>
        <p:nvSpPr>
          <p:cNvPr id="20" name="Rectangle 3">
            <a:extLst>
              <a:ext uri="{FF2B5EF4-FFF2-40B4-BE49-F238E27FC236}">
                <a16:creationId xmlns:a16="http://schemas.microsoft.com/office/drawing/2014/main" id="{EB1DE3E9-0969-4AB1-96E8-0E6D8C06FD4D}"/>
              </a:ext>
            </a:extLst>
          </p:cNvPr>
          <p:cNvSpPr/>
          <p:nvPr/>
        </p:nvSpPr>
        <p:spPr>
          <a:xfrm>
            <a:off x="888274" y="2009501"/>
            <a:ext cx="3827416" cy="2185214"/>
          </a:xfrm>
          <a:prstGeom prst="rect">
            <a:avLst/>
          </a:prstGeom>
        </p:spPr>
        <p:txBody>
          <a:bodyPr wrap="square">
            <a:spAutoFit/>
          </a:bodyPr>
          <a:lstStyle/>
          <a:p>
            <a:pPr algn="just" defTabSz="914400" fontAlgn="base">
              <a:spcBef>
                <a:spcPct val="0"/>
              </a:spcBef>
              <a:spcAft>
                <a:spcPct val="0"/>
              </a:spcAft>
            </a:pPr>
            <a:r>
              <a:rPr lang="en-US" sz="2000" b="1" dirty="0">
                <a:solidFill>
                  <a:srgbClr val="00B050"/>
                </a:solidFill>
                <a:latin typeface="+mj-lt"/>
                <a:ea typeface="ＭＳ Ｐゴシック"/>
              </a:rPr>
              <a:t>Over 645 million Africans </a:t>
            </a:r>
            <a:r>
              <a:rPr lang="en-US" sz="2000" dirty="0">
                <a:solidFill>
                  <a:srgbClr val="292929"/>
                </a:solidFill>
                <a:latin typeface="+mj-lt"/>
                <a:ea typeface="ＭＳ Ｐゴシック"/>
              </a:rPr>
              <a:t>live without access to electricity – the bulk live in Sub-Saharan Africa</a:t>
            </a:r>
          </a:p>
          <a:p>
            <a:pPr algn="just" defTabSz="914400" fontAlgn="base">
              <a:spcBef>
                <a:spcPct val="0"/>
              </a:spcBef>
              <a:spcAft>
                <a:spcPct val="0"/>
              </a:spcAft>
            </a:pPr>
            <a:endParaRPr lang="en-US" dirty="0">
              <a:solidFill>
                <a:srgbClr val="292929"/>
              </a:solidFill>
              <a:latin typeface="+mj-lt"/>
              <a:ea typeface="ＭＳ Ｐゴシック"/>
            </a:endParaRPr>
          </a:p>
          <a:p>
            <a:pPr algn="just" defTabSz="914400" fontAlgn="base">
              <a:spcBef>
                <a:spcPct val="0"/>
              </a:spcBef>
              <a:spcAft>
                <a:spcPct val="0"/>
              </a:spcAft>
            </a:pPr>
            <a:endParaRPr lang="en-US" dirty="0">
              <a:solidFill>
                <a:srgbClr val="292929"/>
              </a:solidFill>
              <a:latin typeface="+mj-lt"/>
              <a:ea typeface="ＭＳ Ｐゴシック"/>
            </a:endParaRPr>
          </a:p>
          <a:p>
            <a:pPr algn="just" defTabSz="914400" fontAlgn="base">
              <a:spcBef>
                <a:spcPct val="0"/>
              </a:spcBef>
              <a:spcAft>
                <a:spcPct val="0"/>
              </a:spcAft>
            </a:pPr>
            <a:r>
              <a:rPr lang="en-US" sz="2000" dirty="0">
                <a:solidFill>
                  <a:srgbClr val="292929"/>
                </a:solidFill>
                <a:latin typeface="+mj-lt"/>
                <a:ea typeface="ＭＳ Ｐゴシック"/>
              </a:rPr>
              <a:t>Energy sector bottlenecks cost the continent </a:t>
            </a:r>
            <a:r>
              <a:rPr lang="en-US" sz="2000" b="1" dirty="0">
                <a:solidFill>
                  <a:srgbClr val="00B050"/>
                </a:solidFill>
                <a:latin typeface="+mj-lt"/>
                <a:ea typeface="ＭＳ Ｐゴシック"/>
              </a:rPr>
              <a:t>2-4 % GDP annually</a:t>
            </a:r>
            <a:endParaRPr lang="en-US" b="1" dirty="0">
              <a:solidFill>
                <a:srgbClr val="00B050"/>
              </a:solidFill>
              <a:latin typeface="+mj-lt"/>
              <a:ea typeface="ＭＳ Ｐゴシック"/>
            </a:endParaRPr>
          </a:p>
        </p:txBody>
      </p:sp>
      <p:pic>
        <p:nvPicPr>
          <p:cNvPr id="22" name="Picture 4" descr="Resultado de imagen de africa por la noche">
            <a:extLst>
              <a:ext uri="{FF2B5EF4-FFF2-40B4-BE49-F238E27FC236}">
                <a16:creationId xmlns:a16="http://schemas.microsoft.com/office/drawing/2014/main" id="{93C59670-4A87-47C5-9E08-87F07EDB5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147" y="1820670"/>
            <a:ext cx="3367357" cy="3496872"/>
          </a:xfrm>
          <a:prstGeom prst="rect">
            <a:avLst/>
          </a:prstGeom>
          <a:noFill/>
          <a:effectLst>
            <a:glow rad="139700">
              <a:srgbClr val="CCCCCC">
                <a:alpha val="25000"/>
              </a:srgbClr>
            </a:glow>
            <a:outerShdw blurRad="50800" dist="50800" dir="5400000" algn="ctr" rotWithShape="0">
              <a:srgbClr val="000000">
                <a:alpha val="89000"/>
              </a:srgbClr>
            </a:outerShdw>
            <a:softEdge rad="0"/>
          </a:effectLst>
          <a:extLst>
            <a:ext uri="{909E8E84-426E-40DD-AFC4-6F175D3DCCD1}">
              <a14:hiddenFill xmlns:a14="http://schemas.microsoft.com/office/drawing/2010/main">
                <a:solidFill>
                  <a:srgbClr val="FFFFFF"/>
                </a:solidFill>
              </a14:hiddenFill>
            </a:ext>
          </a:extLst>
        </p:spPr>
      </p:pic>
      <p:sp>
        <p:nvSpPr>
          <p:cNvPr id="23" name="TextBox 5">
            <a:extLst>
              <a:ext uri="{FF2B5EF4-FFF2-40B4-BE49-F238E27FC236}">
                <a16:creationId xmlns:a16="http://schemas.microsoft.com/office/drawing/2014/main" id="{1C3D235D-48EE-43CA-B22F-DEB2E6C8017C}"/>
              </a:ext>
            </a:extLst>
          </p:cNvPr>
          <p:cNvSpPr txBox="1"/>
          <p:nvPr/>
        </p:nvSpPr>
        <p:spPr>
          <a:xfrm>
            <a:off x="1137616" y="5734594"/>
            <a:ext cx="7589520" cy="707886"/>
          </a:xfrm>
          <a:prstGeom prst="rect">
            <a:avLst/>
          </a:prstGeom>
          <a:noFill/>
        </p:spPr>
        <p:txBody>
          <a:bodyPr wrap="square" rtlCol="0">
            <a:spAutoFit/>
          </a:bodyPr>
          <a:lstStyle/>
          <a:p>
            <a:pPr defTabSz="914400" fontAlgn="base">
              <a:spcBef>
                <a:spcPct val="0"/>
              </a:spcBef>
              <a:spcAft>
                <a:spcPct val="0"/>
              </a:spcAft>
            </a:pPr>
            <a:r>
              <a:rPr lang="en-US" sz="2400" b="1" dirty="0">
                <a:solidFill>
                  <a:srgbClr val="292929"/>
                </a:solidFill>
                <a:latin typeface="Arial" charset="0"/>
                <a:ea typeface="ＭＳ Ｐゴシック"/>
              </a:rPr>
              <a:t>The continent cannot develop in the dark</a:t>
            </a:r>
          </a:p>
          <a:p>
            <a:pPr defTabSz="914400" fontAlgn="base">
              <a:spcBef>
                <a:spcPct val="0"/>
              </a:spcBef>
              <a:spcAft>
                <a:spcPct val="0"/>
              </a:spcAft>
            </a:pPr>
            <a:endParaRPr lang="en-US" sz="1600" dirty="0">
              <a:solidFill>
                <a:srgbClr val="292929"/>
              </a:solidFill>
              <a:latin typeface="Arial" charset="0"/>
              <a:ea typeface="ＭＳ Ｐゴシック"/>
            </a:endParaRPr>
          </a:p>
        </p:txBody>
      </p:sp>
      <p:pic>
        <p:nvPicPr>
          <p:cNvPr id="37" name="Picture 6">
            <a:extLst>
              <a:ext uri="{FF2B5EF4-FFF2-40B4-BE49-F238E27FC236}">
                <a16:creationId xmlns:a16="http://schemas.microsoft.com/office/drawing/2014/main" id="{CD039F4F-B0AD-4D6B-89AE-A33A7592018F}"/>
              </a:ext>
            </a:extLst>
          </p:cNvPr>
          <p:cNvPicPr>
            <a:picLocks noChangeAspect="1"/>
          </p:cNvPicPr>
          <p:nvPr/>
        </p:nvPicPr>
        <p:blipFill>
          <a:blip r:embed="rId4"/>
          <a:stretch>
            <a:fillRect/>
          </a:stretch>
        </p:blipFill>
        <p:spPr>
          <a:xfrm>
            <a:off x="336893" y="2009501"/>
            <a:ext cx="451847" cy="437032"/>
          </a:xfrm>
          <a:prstGeom prst="rect">
            <a:avLst/>
          </a:prstGeom>
        </p:spPr>
      </p:pic>
      <p:pic>
        <p:nvPicPr>
          <p:cNvPr id="38" name="Picture 7">
            <a:extLst>
              <a:ext uri="{FF2B5EF4-FFF2-40B4-BE49-F238E27FC236}">
                <a16:creationId xmlns:a16="http://schemas.microsoft.com/office/drawing/2014/main" id="{C28148DC-9166-41EA-B790-BCDC875CDC2A}"/>
              </a:ext>
            </a:extLst>
          </p:cNvPr>
          <p:cNvPicPr>
            <a:picLocks noChangeAspect="1"/>
          </p:cNvPicPr>
          <p:nvPr/>
        </p:nvPicPr>
        <p:blipFill>
          <a:blip r:embed="rId4"/>
          <a:stretch>
            <a:fillRect/>
          </a:stretch>
        </p:blipFill>
        <p:spPr>
          <a:xfrm>
            <a:off x="336892" y="3576922"/>
            <a:ext cx="451847" cy="437032"/>
          </a:xfrm>
          <a:prstGeom prst="rect">
            <a:avLst/>
          </a:prstGeom>
        </p:spPr>
      </p:pic>
    </p:spTree>
    <p:extLst>
      <p:ext uri="{BB962C8B-B14F-4D97-AF65-F5344CB8AC3E}">
        <p14:creationId xmlns:p14="http://schemas.microsoft.com/office/powerpoint/2010/main" val="76541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2DF2E76F-EDED-4493-860F-DA5EEA1AF323}"/>
              </a:ext>
            </a:extLst>
          </p:cNvPr>
          <p:cNvSpPr txBox="1"/>
          <p:nvPr/>
        </p:nvSpPr>
        <p:spPr>
          <a:xfrm>
            <a:off x="1729409" y="418240"/>
            <a:ext cx="6042991" cy="553998"/>
          </a:xfrm>
          <a:prstGeom prst="rect">
            <a:avLst/>
          </a:prstGeom>
        </p:spPr>
        <p:txBody>
          <a:bodyPr/>
          <a:lstStyle>
            <a:lvl1pPr defTabSz="342892">
              <a:spcBef>
                <a:spcPct val="0"/>
              </a:spcBef>
              <a:buNone/>
              <a:defRPr sz="3300">
                <a:solidFill>
                  <a:schemeClr val="tx1">
                    <a:lumMod val="50000"/>
                    <a:lumOff val="50000"/>
                  </a:schemeClr>
                </a:solidFill>
                <a:latin typeface="+mj-lt"/>
                <a:ea typeface="+mj-ea"/>
                <a:cs typeface="+mj-cs"/>
              </a:defRPr>
            </a:lvl1pPr>
          </a:lstStyle>
          <a:p>
            <a:r>
              <a:rPr lang="en-GB" dirty="0"/>
              <a:t>The New Deal on Energy for Africa</a:t>
            </a:r>
            <a:endParaRPr lang="en-US" dirty="0"/>
          </a:p>
        </p:txBody>
      </p:sp>
      <p:sp>
        <p:nvSpPr>
          <p:cNvPr id="20" name="Rectangle 3">
            <a:extLst>
              <a:ext uri="{FF2B5EF4-FFF2-40B4-BE49-F238E27FC236}">
                <a16:creationId xmlns:a16="http://schemas.microsoft.com/office/drawing/2014/main" id="{02FA124C-D888-4C06-A652-DDF0B8D9799B}"/>
              </a:ext>
            </a:extLst>
          </p:cNvPr>
          <p:cNvSpPr/>
          <p:nvPr/>
        </p:nvSpPr>
        <p:spPr>
          <a:xfrm>
            <a:off x="888274" y="1315777"/>
            <a:ext cx="7838862" cy="954107"/>
          </a:xfrm>
          <a:prstGeom prst="rect">
            <a:avLst/>
          </a:prstGeom>
        </p:spPr>
        <p:txBody>
          <a:bodyPr wrap="square">
            <a:spAutoFit/>
          </a:bodyPr>
          <a:lstStyle/>
          <a:p>
            <a:pPr algn="just" defTabSz="914400" fontAlgn="base">
              <a:spcBef>
                <a:spcPct val="0"/>
              </a:spcBef>
              <a:spcAft>
                <a:spcPct val="0"/>
              </a:spcAft>
            </a:pPr>
            <a:r>
              <a:rPr lang="en-US" sz="2000" dirty="0">
                <a:solidFill>
                  <a:srgbClr val="292929"/>
                </a:solidFill>
                <a:latin typeface="+mj-lt"/>
                <a:ea typeface="ＭＳ Ｐゴシック"/>
              </a:rPr>
              <a:t>Lighting up and powering Africa is the first of the Bank’s High-5 priorities</a:t>
            </a:r>
          </a:p>
          <a:p>
            <a:pPr algn="just" defTabSz="914400" fontAlgn="base">
              <a:spcBef>
                <a:spcPct val="0"/>
              </a:spcBef>
              <a:spcAft>
                <a:spcPct val="0"/>
              </a:spcAft>
            </a:pPr>
            <a:endParaRPr lang="en-US" dirty="0">
              <a:solidFill>
                <a:srgbClr val="292929"/>
              </a:solidFill>
              <a:latin typeface="+mj-lt"/>
              <a:ea typeface="ＭＳ Ｐゴシック"/>
            </a:endParaRPr>
          </a:p>
          <a:p>
            <a:pPr algn="just" defTabSz="914400" fontAlgn="base">
              <a:spcBef>
                <a:spcPct val="0"/>
              </a:spcBef>
              <a:spcAft>
                <a:spcPct val="0"/>
              </a:spcAft>
            </a:pPr>
            <a:endParaRPr lang="en-US" dirty="0">
              <a:solidFill>
                <a:srgbClr val="292929"/>
              </a:solidFill>
              <a:latin typeface="+mj-lt"/>
              <a:ea typeface="ＭＳ Ｐゴシック"/>
            </a:endParaRPr>
          </a:p>
        </p:txBody>
      </p:sp>
      <p:pic>
        <p:nvPicPr>
          <p:cNvPr id="22" name="Picture 6">
            <a:extLst>
              <a:ext uri="{FF2B5EF4-FFF2-40B4-BE49-F238E27FC236}">
                <a16:creationId xmlns:a16="http://schemas.microsoft.com/office/drawing/2014/main" id="{BE319E8B-8079-4450-93E0-E166D87B6A7A}"/>
              </a:ext>
            </a:extLst>
          </p:cNvPr>
          <p:cNvPicPr>
            <a:picLocks noChangeAspect="1"/>
          </p:cNvPicPr>
          <p:nvPr/>
        </p:nvPicPr>
        <p:blipFill>
          <a:blip r:embed="rId2"/>
          <a:stretch>
            <a:fillRect/>
          </a:stretch>
        </p:blipFill>
        <p:spPr>
          <a:xfrm>
            <a:off x="336892" y="1315777"/>
            <a:ext cx="451847" cy="437032"/>
          </a:xfrm>
          <a:prstGeom prst="rect">
            <a:avLst/>
          </a:prstGeom>
        </p:spPr>
      </p:pic>
      <p:pic>
        <p:nvPicPr>
          <p:cNvPr id="47" name="Picture 19">
            <a:extLst>
              <a:ext uri="{FF2B5EF4-FFF2-40B4-BE49-F238E27FC236}">
                <a16:creationId xmlns:a16="http://schemas.microsoft.com/office/drawing/2014/main" id="{80457A01-243B-4030-B161-7864A01CD9AD}"/>
              </a:ext>
            </a:extLst>
          </p:cNvPr>
          <p:cNvPicPr>
            <a:picLocks noChangeAspect="1"/>
          </p:cNvPicPr>
          <p:nvPr/>
        </p:nvPicPr>
        <p:blipFill>
          <a:blip r:embed="rId2"/>
          <a:stretch>
            <a:fillRect/>
          </a:stretch>
        </p:blipFill>
        <p:spPr>
          <a:xfrm>
            <a:off x="336892" y="1946682"/>
            <a:ext cx="451847" cy="437032"/>
          </a:xfrm>
          <a:prstGeom prst="rect">
            <a:avLst/>
          </a:prstGeom>
        </p:spPr>
      </p:pic>
      <p:pic>
        <p:nvPicPr>
          <p:cNvPr id="2" name="Grafik 1">
            <a:extLst>
              <a:ext uri="{FF2B5EF4-FFF2-40B4-BE49-F238E27FC236}">
                <a16:creationId xmlns:a16="http://schemas.microsoft.com/office/drawing/2014/main" id="{62E84280-3CB1-410C-B818-75CE3E3B8B52}"/>
              </a:ext>
            </a:extLst>
          </p:cNvPr>
          <p:cNvPicPr>
            <a:picLocks noChangeAspect="1"/>
          </p:cNvPicPr>
          <p:nvPr/>
        </p:nvPicPr>
        <p:blipFill>
          <a:blip r:embed="rId3"/>
          <a:stretch>
            <a:fillRect/>
          </a:stretch>
        </p:blipFill>
        <p:spPr>
          <a:xfrm>
            <a:off x="4123529" y="2045482"/>
            <a:ext cx="4735464" cy="2071998"/>
          </a:xfrm>
          <a:prstGeom prst="rect">
            <a:avLst/>
          </a:prstGeom>
        </p:spPr>
      </p:pic>
      <p:sp>
        <p:nvSpPr>
          <p:cNvPr id="3" name="Rechteck 2">
            <a:extLst>
              <a:ext uri="{FF2B5EF4-FFF2-40B4-BE49-F238E27FC236}">
                <a16:creationId xmlns:a16="http://schemas.microsoft.com/office/drawing/2014/main" id="{5F995F71-B573-4ECD-902A-A4BDCC25895E}"/>
              </a:ext>
            </a:extLst>
          </p:cNvPr>
          <p:cNvSpPr/>
          <p:nvPr/>
        </p:nvSpPr>
        <p:spPr>
          <a:xfrm>
            <a:off x="888274" y="1924243"/>
            <a:ext cx="3101835" cy="2554545"/>
          </a:xfrm>
          <a:prstGeom prst="rect">
            <a:avLst/>
          </a:prstGeom>
        </p:spPr>
        <p:txBody>
          <a:bodyPr wrap="square">
            <a:spAutoFit/>
          </a:bodyPr>
          <a:lstStyle/>
          <a:p>
            <a:pPr lvl="0" algn="just" defTabSz="914400" fontAlgn="base">
              <a:spcBef>
                <a:spcPct val="0"/>
              </a:spcBef>
              <a:spcAft>
                <a:spcPct val="0"/>
              </a:spcAft>
            </a:pPr>
            <a:r>
              <a:rPr lang="en-US" sz="2000" dirty="0">
                <a:solidFill>
                  <a:srgbClr val="292929"/>
                </a:solidFill>
                <a:ea typeface="ＭＳ Ｐゴシック"/>
              </a:rPr>
              <a:t>The Bank has launched </a:t>
            </a:r>
            <a:r>
              <a:rPr lang="en-US" sz="2000" b="1" dirty="0">
                <a:solidFill>
                  <a:srgbClr val="00B050"/>
                </a:solidFill>
                <a:ea typeface="ＭＳ Ｐゴシック"/>
              </a:rPr>
              <a:t>New Deal on Energy for Africa (NDEA) </a:t>
            </a:r>
            <a:r>
              <a:rPr lang="en-US" sz="2000" dirty="0">
                <a:solidFill>
                  <a:srgbClr val="292929"/>
                </a:solidFill>
                <a:ea typeface="ＭＳ Ｐゴシック"/>
              </a:rPr>
              <a:t>to achieve universal access by 2025, which will require</a:t>
            </a:r>
            <a:r>
              <a:rPr lang="en-GB" sz="2000" dirty="0">
                <a:solidFill>
                  <a:srgbClr val="292929"/>
                </a:solidFill>
                <a:ea typeface="ＭＳ Ｐゴシック"/>
              </a:rPr>
              <a:t> connecting over 200 Mio households and nearly doubling grid generation capacity</a:t>
            </a:r>
            <a:endParaRPr lang="en-US" sz="2000" dirty="0">
              <a:solidFill>
                <a:srgbClr val="292929"/>
              </a:solidFill>
              <a:ea typeface="ＭＳ Ｐゴシック"/>
            </a:endParaRPr>
          </a:p>
        </p:txBody>
      </p:sp>
      <p:sp>
        <p:nvSpPr>
          <p:cNvPr id="4" name="Rechteck 3">
            <a:extLst>
              <a:ext uri="{FF2B5EF4-FFF2-40B4-BE49-F238E27FC236}">
                <a16:creationId xmlns:a16="http://schemas.microsoft.com/office/drawing/2014/main" id="{1BDB884B-40D8-44B6-8E9F-DC5608929BD4}"/>
              </a:ext>
            </a:extLst>
          </p:cNvPr>
          <p:cNvSpPr/>
          <p:nvPr/>
        </p:nvSpPr>
        <p:spPr>
          <a:xfrm>
            <a:off x="888274" y="4489444"/>
            <a:ext cx="7590708" cy="1938992"/>
          </a:xfrm>
          <a:prstGeom prst="rect">
            <a:avLst/>
          </a:prstGeom>
        </p:spPr>
        <p:txBody>
          <a:bodyPr wrap="square">
            <a:spAutoFit/>
          </a:bodyPr>
          <a:lstStyle/>
          <a:p>
            <a:pPr algn="just" defTabSz="914400" fontAlgn="base">
              <a:spcBef>
                <a:spcPct val="0"/>
              </a:spcBef>
              <a:spcAft>
                <a:spcPct val="0"/>
              </a:spcAft>
            </a:pPr>
            <a:r>
              <a:rPr lang="en-US" sz="2000" dirty="0">
                <a:solidFill>
                  <a:srgbClr val="292929"/>
                </a:solidFill>
                <a:latin typeface="+mj-lt"/>
                <a:ea typeface="ＭＳ Ｐゴシック"/>
              </a:rPr>
              <a:t>The Bank’s lending in support of energy projects: reached almost </a:t>
            </a:r>
            <a:r>
              <a:rPr lang="en-US" sz="2000" b="1" dirty="0">
                <a:solidFill>
                  <a:srgbClr val="292929"/>
                </a:solidFill>
                <a:latin typeface="+mj-lt"/>
                <a:ea typeface="ＭＳ Ｐゴシック"/>
              </a:rPr>
              <a:t>USD 1.4 billion in 2017 </a:t>
            </a:r>
            <a:r>
              <a:rPr lang="en-US" sz="2000" dirty="0">
                <a:solidFill>
                  <a:srgbClr val="292929"/>
                </a:solidFill>
                <a:latin typeface="+mj-lt"/>
                <a:ea typeface="ＭＳ Ｐゴシック"/>
              </a:rPr>
              <a:t>and is expected to reach </a:t>
            </a:r>
            <a:r>
              <a:rPr lang="en-US" sz="2000" b="1" dirty="0">
                <a:solidFill>
                  <a:srgbClr val="292929"/>
                </a:solidFill>
                <a:latin typeface="+mj-lt"/>
                <a:ea typeface="ＭＳ Ｐゴシック"/>
              </a:rPr>
              <a:t>USD 2.4 billion in 2018</a:t>
            </a:r>
            <a:endParaRPr lang="en-US" sz="2000" dirty="0">
              <a:solidFill>
                <a:srgbClr val="292929"/>
              </a:solidFill>
              <a:latin typeface="+mj-lt"/>
              <a:ea typeface="ＭＳ Ｐゴシック"/>
            </a:endParaRPr>
          </a:p>
          <a:p>
            <a:pPr algn="just" defTabSz="914400" fontAlgn="base">
              <a:spcBef>
                <a:spcPct val="0"/>
              </a:spcBef>
              <a:spcAft>
                <a:spcPct val="0"/>
              </a:spcAft>
            </a:pPr>
            <a:endParaRPr lang="en-GB" sz="2000" b="1" dirty="0">
              <a:solidFill>
                <a:srgbClr val="292929"/>
              </a:solidFill>
              <a:latin typeface="+mj-lt"/>
              <a:ea typeface="ＭＳ Ｐゴシック"/>
            </a:endParaRPr>
          </a:p>
          <a:p>
            <a:pPr algn="just" defTabSz="914400" fontAlgn="base">
              <a:spcBef>
                <a:spcPct val="0"/>
              </a:spcBef>
              <a:spcAft>
                <a:spcPct val="0"/>
              </a:spcAft>
            </a:pPr>
            <a:r>
              <a:rPr lang="en-GB" sz="2000" b="1" dirty="0">
                <a:solidFill>
                  <a:srgbClr val="292929"/>
                </a:solidFill>
                <a:latin typeface="+mj-lt"/>
                <a:ea typeface="ＭＳ Ｐゴシック"/>
              </a:rPr>
              <a:t>The Bank has pledged to commit US$ 12 billion by 2020 of its own resources to leverage another US$ 45 – 50 billion</a:t>
            </a:r>
          </a:p>
          <a:p>
            <a:pPr algn="just" defTabSz="914400" fontAlgn="base">
              <a:spcBef>
                <a:spcPct val="0"/>
              </a:spcBef>
              <a:spcAft>
                <a:spcPct val="0"/>
              </a:spcAft>
            </a:pPr>
            <a:endParaRPr lang="en-US" sz="2000" b="1" dirty="0">
              <a:solidFill>
                <a:srgbClr val="292929"/>
              </a:solidFill>
              <a:latin typeface="+mj-lt"/>
              <a:ea typeface="ＭＳ Ｐゴシック"/>
            </a:endParaRPr>
          </a:p>
        </p:txBody>
      </p:sp>
      <p:pic>
        <p:nvPicPr>
          <p:cNvPr id="24" name="Picture 19">
            <a:extLst>
              <a:ext uri="{FF2B5EF4-FFF2-40B4-BE49-F238E27FC236}">
                <a16:creationId xmlns:a16="http://schemas.microsoft.com/office/drawing/2014/main" id="{4D3C480B-D03F-4D47-85A3-D5C590FC27A1}"/>
              </a:ext>
            </a:extLst>
          </p:cNvPr>
          <p:cNvPicPr>
            <a:picLocks noChangeAspect="1"/>
          </p:cNvPicPr>
          <p:nvPr/>
        </p:nvPicPr>
        <p:blipFill>
          <a:blip r:embed="rId2"/>
          <a:stretch>
            <a:fillRect/>
          </a:stretch>
        </p:blipFill>
        <p:spPr>
          <a:xfrm>
            <a:off x="336892" y="4489444"/>
            <a:ext cx="451847" cy="437032"/>
          </a:xfrm>
          <a:prstGeom prst="rect">
            <a:avLst/>
          </a:prstGeom>
        </p:spPr>
      </p:pic>
      <p:pic>
        <p:nvPicPr>
          <p:cNvPr id="25" name="Picture 19">
            <a:extLst>
              <a:ext uri="{FF2B5EF4-FFF2-40B4-BE49-F238E27FC236}">
                <a16:creationId xmlns:a16="http://schemas.microsoft.com/office/drawing/2014/main" id="{C4350045-B48B-4D94-8F7D-340502A745E3}"/>
              </a:ext>
            </a:extLst>
          </p:cNvPr>
          <p:cNvPicPr>
            <a:picLocks noChangeAspect="1"/>
          </p:cNvPicPr>
          <p:nvPr/>
        </p:nvPicPr>
        <p:blipFill>
          <a:blip r:embed="rId2"/>
          <a:stretch>
            <a:fillRect/>
          </a:stretch>
        </p:blipFill>
        <p:spPr>
          <a:xfrm>
            <a:off x="336892" y="5458940"/>
            <a:ext cx="451847" cy="437032"/>
          </a:xfrm>
          <a:prstGeom prst="rect">
            <a:avLst/>
          </a:prstGeom>
        </p:spPr>
      </p:pic>
    </p:spTree>
    <p:extLst>
      <p:ext uri="{BB962C8B-B14F-4D97-AF65-F5344CB8AC3E}">
        <p14:creationId xmlns:p14="http://schemas.microsoft.com/office/powerpoint/2010/main" val="51987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AADB561-BE5F-49F1-8453-F58773DF4467}"/>
              </a:ext>
            </a:extLst>
          </p:cNvPr>
          <p:cNvSpPr txBox="1"/>
          <p:nvPr/>
        </p:nvSpPr>
        <p:spPr>
          <a:xfrm>
            <a:off x="5993963" y="1449458"/>
            <a:ext cx="184731" cy="300082"/>
          </a:xfrm>
          <a:prstGeom prst="rect">
            <a:avLst/>
          </a:prstGeom>
          <a:noFill/>
        </p:spPr>
        <p:txBody>
          <a:bodyPr wrap="none" rtlCol="0">
            <a:spAutoFit/>
          </a:bodyPr>
          <a:lstStyle/>
          <a:p>
            <a:endParaRPr lang="en-US" sz="1350" dirty="0">
              <a:solidFill>
                <a:schemeClr val="bg2">
                  <a:lumMod val="10000"/>
                </a:schemeClr>
              </a:solidFill>
            </a:endParaRPr>
          </a:p>
        </p:txBody>
      </p:sp>
      <p:sp>
        <p:nvSpPr>
          <p:cNvPr id="5" name="TextBox 7">
            <a:extLst>
              <a:ext uri="{FF2B5EF4-FFF2-40B4-BE49-F238E27FC236}">
                <a16:creationId xmlns:a16="http://schemas.microsoft.com/office/drawing/2014/main" id="{2DF2E76F-EDED-4493-860F-DA5EEA1AF323}"/>
              </a:ext>
            </a:extLst>
          </p:cNvPr>
          <p:cNvSpPr txBox="1"/>
          <p:nvPr/>
        </p:nvSpPr>
        <p:spPr>
          <a:xfrm>
            <a:off x="2438579" y="418240"/>
            <a:ext cx="4266839" cy="553998"/>
          </a:xfrm>
          <a:prstGeom prst="rect">
            <a:avLst/>
          </a:prstGeom>
        </p:spPr>
        <p:txBody>
          <a:bodyPr/>
          <a:lstStyle>
            <a:lvl1pPr defTabSz="342892">
              <a:spcBef>
                <a:spcPct val="0"/>
              </a:spcBef>
              <a:buNone/>
              <a:defRPr sz="3300">
                <a:solidFill>
                  <a:schemeClr val="tx1">
                    <a:lumMod val="50000"/>
                    <a:lumOff val="50000"/>
                  </a:schemeClr>
                </a:solidFill>
                <a:latin typeface="+mj-lt"/>
                <a:ea typeface="+mj-ea"/>
                <a:cs typeface="+mj-cs"/>
              </a:defRPr>
            </a:lvl1pPr>
          </a:lstStyle>
          <a:p>
            <a:r>
              <a:rPr lang="en-US" dirty="0"/>
              <a:t>The SEforALL Africa Hub</a:t>
            </a:r>
          </a:p>
        </p:txBody>
      </p:sp>
      <p:sp>
        <p:nvSpPr>
          <p:cNvPr id="10" name="Rectangle 9"/>
          <p:cNvSpPr/>
          <p:nvPr/>
        </p:nvSpPr>
        <p:spPr>
          <a:xfrm>
            <a:off x="120988" y="5697854"/>
            <a:ext cx="8902021" cy="615498"/>
          </a:xfrm>
          <a:prstGeom prst="rect">
            <a:avLst/>
          </a:prstGeom>
          <a:solidFill>
            <a:schemeClr val="bg1">
              <a:lumMod val="95000"/>
            </a:schemeClr>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Calibri" charset="0"/>
                <a:ea typeface="Calibri" charset="0"/>
                <a:cs typeface="Calibri" charset="0"/>
              </a:rPr>
              <a:t>“The most active Regional Hub is Africa […] could serve as a model for the others”  </a:t>
            </a:r>
          </a:p>
          <a:p>
            <a:pPr algn="ctr"/>
            <a:r>
              <a:rPr lang="en-US" sz="1600" i="1" dirty="0">
                <a:solidFill>
                  <a:schemeClr val="tx1"/>
                </a:solidFill>
                <a:latin typeface="Calibri" charset="0"/>
                <a:ea typeface="Calibri" charset="0"/>
                <a:cs typeface="Calibri" charset="0"/>
              </a:rPr>
              <a:t>(SEforALL Strategic Framework for Results 2016-21)</a:t>
            </a:r>
          </a:p>
        </p:txBody>
      </p:sp>
      <p:grpSp>
        <p:nvGrpSpPr>
          <p:cNvPr id="35" name="Group 34"/>
          <p:cNvGrpSpPr/>
          <p:nvPr/>
        </p:nvGrpSpPr>
        <p:grpSpPr>
          <a:xfrm>
            <a:off x="123272" y="1432229"/>
            <a:ext cx="8897456" cy="2712241"/>
            <a:chOff x="134866" y="1432229"/>
            <a:chExt cx="8897456" cy="2712241"/>
          </a:xfrm>
        </p:grpSpPr>
        <p:pic>
          <p:nvPicPr>
            <p:cNvPr id="3" name="Picture 4">
              <a:extLst>
                <a:ext uri="{FF2B5EF4-FFF2-40B4-BE49-F238E27FC236}">
                  <a16:creationId xmlns:a16="http://schemas.microsoft.com/office/drawing/2014/main" id="{B2ABD6CD-EB96-4460-A8A8-B3C1DCDF564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8051" y="1459709"/>
              <a:ext cx="5091085" cy="2510075"/>
            </a:xfrm>
            <a:prstGeom prst="rect">
              <a:avLst/>
            </a:prstGeom>
          </p:spPr>
        </p:pic>
        <p:grpSp>
          <p:nvGrpSpPr>
            <p:cNvPr id="25" name="Group 24"/>
            <p:cNvGrpSpPr/>
            <p:nvPr/>
          </p:nvGrpSpPr>
          <p:grpSpPr>
            <a:xfrm>
              <a:off x="134866" y="1453759"/>
              <a:ext cx="1825845" cy="2690711"/>
              <a:chOff x="134866" y="1690043"/>
              <a:chExt cx="1825845" cy="2690711"/>
            </a:xfrm>
          </p:grpSpPr>
          <p:sp>
            <p:nvSpPr>
              <p:cNvPr id="21" name="Rectangle 20"/>
              <p:cNvSpPr/>
              <p:nvPr/>
            </p:nvSpPr>
            <p:spPr>
              <a:xfrm>
                <a:off x="134866" y="1949752"/>
                <a:ext cx="1825845" cy="2431002"/>
              </a:xfrm>
              <a:prstGeom prst="rect">
                <a:avLst/>
              </a:prstGeom>
              <a:solidFill>
                <a:srgbClr val="D9EAD3"/>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kern="0" dirty="0">
                    <a:solidFill>
                      <a:srgbClr val="000000"/>
                    </a:solidFill>
                  </a:rPr>
                  <a:t>Designing the SEforALL country action process, mainstreaming a coordinated approach, providing a template and guidelines for the SEforALL Action Agenda and Investment Prospectus, for the consultative processes and promoting quality control.</a:t>
                </a:r>
              </a:p>
            </p:txBody>
          </p:sp>
          <p:sp>
            <p:nvSpPr>
              <p:cNvPr id="24" name="Rounded Rectangle 23"/>
              <p:cNvSpPr/>
              <p:nvPr/>
            </p:nvSpPr>
            <p:spPr>
              <a:xfrm>
                <a:off x="134867" y="1690043"/>
                <a:ext cx="1825844" cy="275242"/>
              </a:xfrm>
              <a:prstGeom prst="roundRect">
                <a:avLst/>
              </a:prstGeom>
              <a:solidFill>
                <a:srgbClr val="6AA84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charset="0"/>
                    <a:ea typeface="Calibri" charset="0"/>
                    <a:cs typeface="Calibri" charset="0"/>
                  </a:rPr>
                  <a:t>Policy </a:t>
                </a:r>
                <a:r>
                  <a:rPr lang="en-US" sz="1400" b="1">
                    <a:solidFill>
                      <a:schemeClr val="bg1"/>
                    </a:solidFill>
                    <a:latin typeface="Calibri" charset="0"/>
                    <a:ea typeface="Calibri" charset="0"/>
                    <a:cs typeface="Calibri" charset="0"/>
                  </a:rPr>
                  <a:t>and Guidance</a:t>
                </a:r>
                <a:endParaRPr lang="en-US" sz="1400" b="1" dirty="0">
                  <a:solidFill>
                    <a:schemeClr val="bg1"/>
                  </a:solidFill>
                  <a:latin typeface="Calibri" charset="0"/>
                  <a:ea typeface="Calibri" charset="0"/>
                  <a:cs typeface="Calibri" charset="0"/>
                </a:endParaRPr>
              </a:p>
            </p:txBody>
          </p:sp>
        </p:grpSp>
        <p:grpSp>
          <p:nvGrpSpPr>
            <p:cNvPr id="26" name="Group 25"/>
            <p:cNvGrpSpPr/>
            <p:nvPr/>
          </p:nvGrpSpPr>
          <p:grpSpPr>
            <a:xfrm>
              <a:off x="7206477" y="1432229"/>
              <a:ext cx="1825845" cy="2690711"/>
              <a:chOff x="134866" y="1690043"/>
              <a:chExt cx="1825845" cy="2690711"/>
            </a:xfrm>
          </p:grpSpPr>
          <p:sp>
            <p:nvSpPr>
              <p:cNvPr id="27" name="Rectangle 26"/>
              <p:cNvSpPr/>
              <p:nvPr/>
            </p:nvSpPr>
            <p:spPr>
              <a:xfrm>
                <a:off x="134866" y="1949752"/>
                <a:ext cx="1825845" cy="2431002"/>
              </a:xfrm>
              <a:prstGeom prst="rect">
                <a:avLst/>
              </a:prstGeom>
              <a:solidFill>
                <a:srgbClr val="D9EAD3"/>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200" kern="0" dirty="0">
                    <a:solidFill>
                      <a:srgbClr val="000000"/>
                    </a:solidFill>
                  </a:rPr>
                  <a:t>Providing technical </a:t>
                </a:r>
                <a:r>
                  <a:rPr lang="en-US" sz="1200" kern="0" dirty="0" err="1">
                    <a:solidFill>
                      <a:srgbClr val="000000"/>
                    </a:solidFill>
                  </a:rPr>
                  <a:t>assis-tance</a:t>
                </a:r>
                <a:r>
                  <a:rPr lang="en-US" sz="1200" kern="0" dirty="0">
                    <a:solidFill>
                      <a:srgbClr val="000000"/>
                    </a:solidFill>
                  </a:rPr>
                  <a:t> to African countries and energy stakeholders to achieve  SEforALL objectives related to energy access, energy efficiency and renewable energy. The TA is mainly delivered through the GEF-funded African Climate Technology Center project. </a:t>
                </a:r>
              </a:p>
            </p:txBody>
          </p:sp>
          <p:sp>
            <p:nvSpPr>
              <p:cNvPr id="28" name="Rounded Rectangle 27"/>
              <p:cNvSpPr/>
              <p:nvPr/>
            </p:nvSpPr>
            <p:spPr>
              <a:xfrm>
                <a:off x="134867" y="1690043"/>
                <a:ext cx="1825844" cy="275242"/>
              </a:xfrm>
              <a:prstGeom prst="roundRect">
                <a:avLst/>
              </a:prstGeom>
              <a:solidFill>
                <a:srgbClr val="6AA84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charset="0"/>
                    <a:ea typeface="Calibri" charset="0"/>
                    <a:cs typeface="Calibri" charset="0"/>
                  </a:rPr>
                  <a:t>Technical Assistance</a:t>
                </a:r>
              </a:p>
            </p:txBody>
          </p:sp>
        </p:grpSp>
      </p:grpSp>
      <p:grpSp>
        <p:nvGrpSpPr>
          <p:cNvPr id="36" name="Group 35"/>
          <p:cNvGrpSpPr/>
          <p:nvPr/>
        </p:nvGrpSpPr>
        <p:grpSpPr>
          <a:xfrm>
            <a:off x="123272" y="4519856"/>
            <a:ext cx="8897456" cy="1017366"/>
            <a:chOff x="134866" y="4519856"/>
            <a:chExt cx="8897456" cy="1017366"/>
          </a:xfrm>
        </p:grpSpPr>
        <p:grpSp>
          <p:nvGrpSpPr>
            <p:cNvPr id="31" name="Group 30"/>
            <p:cNvGrpSpPr/>
            <p:nvPr/>
          </p:nvGrpSpPr>
          <p:grpSpPr>
            <a:xfrm>
              <a:off x="134866" y="4520970"/>
              <a:ext cx="4228399" cy="1016252"/>
              <a:chOff x="2614141" y="6801214"/>
              <a:chExt cx="2747970" cy="1016252"/>
            </a:xfrm>
          </p:grpSpPr>
          <p:sp>
            <p:nvSpPr>
              <p:cNvPr id="29" name="Rectangle 28"/>
              <p:cNvSpPr/>
              <p:nvPr/>
            </p:nvSpPr>
            <p:spPr>
              <a:xfrm>
                <a:off x="2614141" y="7076131"/>
                <a:ext cx="2747970" cy="741335"/>
              </a:xfrm>
              <a:prstGeom prst="rect">
                <a:avLst/>
              </a:prstGeom>
              <a:solidFill>
                <a:srgbClr val="D9EAD3"/>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400" kern="0" dirty="0">
                    <a:solidFill>
                      <a:srgbClr val="000000"/>
                    </a:solidFill>
                  </a:rPr>
                  <a:t>The Hub collects information on the implementation of the SEforAll initiative in Africa and make it available on its website: </a:t>
                </a:r>
                <a:r>
                  <a:rPr lang="en-US" sz="1400" kern="0" dirty="0">
                    <a:solidFill>
                      <a:srgbClr val="000000"/>
                    </a:solidFill>
                    <a:hlinkClick r:id="rId4"/>
                  </a:rPr>
                  <a:t>www.se4all-Africa.org</a:t>
                </a:r>
                <a:endParaRPr lang="en-US" sz="1400" kern="0" dirty="0">
                  <a:solidFill>
                    <a:srgbClr val="000000"/>
                  </a:solidFill>
                </a:endParaRPr>
              </a:p>
            </p:txBody>
          </p:sp>
          <p:sp>
            <p:nvSpPr>
              <p:cNvPr id="30" name="Rounded Rectangle 29"/>
              <p:cNvSpPr/>
              <p:nvPr/>
            </p:nvSpPr>
            <p:spPr>
              <a:xfrm>
                <a:off x="2614143" y="6801214"/>
                <a:ext cx="2747968" cy="319443"/>
              </a:xfrm>
              <a:prstGeom prst="roundRect">
                <a:avLst/>
              </a:prstGeom>
              <a:solidFill>
                <a:srgbClr val="6AA84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charset="0"/>
                    <a:ea typeface="Calibri" charset="0"/>
                    <a:cs typeface="Calibri" charset="0"/>
                  </a:rPr>
                  <a:t>Knowledge Management</a:t>
                </a:r>
              </a:p>
            </p:txBody>
          </p:sp>
        </p:grpSp>
        <p:grpSp>
          <p:nvGrpSpPr>
            <p:cNvPr id="32" name="Group 31"/>
            <p:cNvGrpSpPr/>
            <p:nvPr/>
          </p:nvGrpSpPr>
          <p:grpSpPr>
            <a:xfrm>
              <a:off x="4803923" y="4519856"/>
              <a:ext cx="4228399" cy="1016252"/>
              <a:chOff x="2614141" y="6801214"/>
              <a:chExt cx="2747970" cy="1016252"/>
            </a:xfrm>
          </p:grpSpPr>
          <p:sp>
            <p:nvSpPr>
              <p:cNvPr id="33" name="Rectangle 32"/>
              <p:cNvSpPr/>
              <p:nvPr/>
            </p:nvSpPr>
            <p:spPr>
              <a:xfrm>
                <a:off x="2614141" y="7076131"/>
                <a:ext cx="2747970" cy="741335"/>
              </a:xfrm>
              <a:prstGeom prst="rect">
                <a:avLst/>
              </a:prstGeom>
              <a:solidFill>
                <a:srgbClr val="D9EAD3"/>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r>
                  <a:rPr lang="en-US" sz="1400" kern="0" dirty="0">
                    <a:solidFill>
                      <a:srgbClr val="000000"/>
                    </a:solidFill>
                  </a:rPr>
                  <a:t>Organises different events to promote the implementation of the SEforAll in Africa and showcase the progress of SEforALL in the continent. </a:t>
                </a:r>
              </a:p>
            </p:txBody>
          </p:sp>
          <p:sp>
            <p:nvSpPr>
              <p:cNvPr id="34" name="Rounded Rectangle 33"/>
              <p:cNvSpPr/>
              <p:nvPr/>
            </p:nvSpPr>
            <p:spPr>
              <a:xfrm>
                <a:off x="2614143" y="6801214"/>
                <a:ext cx="2747968" cy="319443"/>
              </a:xfrm>
              <a:prstGeom prst="roundRect">
                <a:avLst/>
              </a:prstGeom>
              <a:solidFill>
                <a:srgbClr val="6AA84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charset="0"/>
                    <a:ea typeface="Calibri" charset="0"/>
                    <a:cs typeface="Calibri" charset="0"/>
                  </a:rPr>
                  <a:t>Workshops &amp; Events</a:t>
                </a:r>
              </a:p>
            </p:txBody>
          </p:sp>
        </p:grpSp>
      </p:grpSp>
    </p:spTree>
    <p:extLst>
      <p:ext uri="{BB962C8B-B14F-4D97-AF65-F5344CB8AC3E}">
        <p14:creationId xmlns:p14="http://schemas.microsoft.com/office/powerpoint/2010/main" val="325017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685489" y="3882858"/>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lvl="0" algn="ctr">
              <a:lnSpc>
                <a:spcPct val="100000"/>
              </a:lnSpc>
              <a:spcBef>
                <a:spcPts val="0"/>
              </a:spcBef>
            </a:pPr>
            <a:r>
              <a:rPr lang="en-US" sz="1050" b="1" dirty="0">
                <a:solidFill>
                  <a:srgbClr val="274E13"/>
                </a:solidFill>
              </a:rPr>
              <a:t>SEforALL Implementation</a:t>
            </a:r>
          </a:p>
        </p:txBody>
      </p:sp>
      <p:sp>
        <p:nvSpPr>
          <p:cNvPr id="22" name="Rounded Rectangle 21"/>
          <p:cNvSpPr/>
          <p:nvPr/>
        </p:nvSpPr>
        <p:spPr>
          <a:xfrm>
            <a:off x="179394" y="3459849"/>
            <a:ext cx="8785212" cy="360841"/>
          </a:xfrm>
          <a:prstGeom prst="roundRect">
            <a:avLst/>
          </a:prstGeom>
          <a:solidFill>
            <a:srgbClr val="6AA84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charset="0"/>
                <a:ea typeface="Calibri" charset="0"/>
                <a:cs typeface="Calibri" charset="0"/>
              </a:rPr>
              <a:t>Partners</a:t>
            </a:r>
          </a:p>
        </p:txBody>
      </p:sp>
      <p:sp>
        <p:nvSpPr>
          <p:cNvPr id="15" name="Titre 2"/>
          <p:cNvSpPr txBox="1">
            <a:spLocks/>
          </p:cNvSpPr>
          <p:nvPr/>
        </p:nvSpPr>
        <p:spPr>
          <a:xfrm>
            <a:off x="2068396" y="230570"/>
            <a:ext cx="5519832" cy="726281"/>
          </a:xfrm>
          <a:prstGeom prst="rect">
            <a:avLst/>
          </a:prstGeom>
        </p:spPr>
        <p:txBody>
          <a:bodyPr/>
          <a:lstStyle>
            <a:lvl1pPr algn="ctr" defTabSz="342892" rtl="0" eaLnBrk="1" latinLnBrk="0" hangingPunct="1">
              <a:spcBef>
                <a:spcPct val="0"/>
              </a:spcBef>
              <a:buNone/>
              <a:defRPr sz="3300" kern="1200">
                <a:solidFill>
                  <a:schemeClr val="tx1">
                    <a:lumMod val="50000"/>
                    <a:lumOff val="50000"/>
                  </a:schemeClr>
                </a:solidFill>
                <a:latin typeface="+mj-lt"/>
                <a:ea typeface="+mj-ea"/>
                <a:cs typeface="+mj-cs"/>
              </a:defRPr>
            </a:lvl1pPr>
          </a:lstStyle>
          <a:p>
            <a:r>
              <a:rPr lang="en-US" dirty="0"/>
              <a:t>Hub Members and Partners</a:t>
            </a:r>
          </a:p>
        </p:txBody>
      </p:sp>
      <p:grpSp>
        <p:nvGrpSpPr>
          <p:cNvPr id="49" name="Group 48"/>
          <p:cNvGrpSpPr/>
          <p:nvPr/>
        </p:nvGrpSpPr>
        <p:grpSpPr>
          <a:xfrm>
            <a:off x="211922" y="3882858"/>
            <a:ext cx="1354156" cy="1003404"/>
            <a:chOff x="181251" y="1652011"/>
            <a:chExt cx="1354156" cy="1003404"/>
          </a:xfrm>
        </p:grpSpPr>
        <p:sp>
          <p:nvSpPr>
            <p:cNvPr id="48" name="Rectangle 47"/>
            <p:cNvSpPr/>
            <p:nvPr/>
          </p:nvSpPr>
          <p:spPr>
            <a:xfrm>
              <a:off x="181251" y="1652011"/>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RE Marketplace &amp; AA</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7753" y="1947517"/>
              <a:ext cx="1232682" cy="311618"/>
            </a:xfrm>
            <a:prstGeom prst="rect">
              <a:avLst/>
            </a:prstGeom>
            <a:ln>
              <a:noFill/>
            </a:ln>
          </p:spPr>
        </p:pic>
      </p:grpSp>
      <p:pic>
        <p:nvPicPr>
          <p:cNvPr id="51" name="Picture 50"/>
          <p:cNvPicPr>
            <a:picLocks noChangeAspect="1"/>
          </p:cNvPicPr>
          <p:nvPr/>
        </p:nvPicPr>
        <p:blipFill>
          <a:blip r:embed="rId3"/>
          <a:stretch>
            <a:fillRect/>
          </a:stretch>
        </p:blipFill>
        <p:spPr>
          <a:xfrm>
            <a:off x="1733702" y="3788032"/>
            <a:ext cx="1279935" cy="836880"/>
          </a:xfrm>
          <a:prstGeom prst="rect">
            <a:avLst/>
          </a:prstGeom>
        </p:spPr>
      </p:pic>
      <p:sp>
        <p:nvSpPr>
          <p:cNvPr id="63" name="Rectangle 62"/>
          <p:cNvSpPr/>
          <p:nvPr/>
        </p:nvSpPr>
        <p:spPr>
          <a:xfrm>
            <a:off x="3159056" y="3882858"/>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Monitoring Methodologies</a:t>
            </a:r>
          </a:p>
        </p:txBody>
      </p:sp>
      <p:sp>
        <p:nvSpPr>
          <p:cNvPr id="64" name="Rectangle 63"/>
          <p:cNvSpPr/>
          <p:nvPr/>
        </p:nvSpPr>
        <p:spPr>
          <a:xfrm>
            <a:off x="6114661" y="3887076"/>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lvl="0" algn="ctr">
              <a:lnSpc>
                <a:spcPct val="100000"/>
              </a:lnSpc>
              <a:spcBef>
                <a:spcPts val="0"/>
              </a:spcBef>
            </a:pPr>
            <a:r>
              <a:rPr lang="en-US" sz="1050" b="1" dirty="0">
                <a:solidFill>
                  <a:srgbClr val="274E13"/>
                </a:solidFill>
              </a:rPr>
              <a:t>Partnership on IP</a:t>
            </a:r>
          </a:p>
        </p:txBody>
      </p:sp>
      <p:sp>
        <p:nvSpPr>
          <p:cNvPr id="66" name="Rectangle 65"/>
          <p:cNvSpPr/>
          <p:nvPr/>
        </p:nvSpPr>
        <p:spPr>
          <a:xfrm>
            <a:off x="4641094" y="3887076"/>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Coordination in ECOWAS countries</a:t>
            </a:r>
          </a:p>
        </p:txBody>
      </p:sp>
      <p:sp>
        <p:nvSpPr>
          <p:cNvPr id="69" name="Rectangle 68"/>
          <p:cNvSpPr/>
          <p:nvPr/>
        </p:nvSpPr>
        <p:spPr>
          <a:xfrm>
            <a:off x="7588228" y="3887076"/>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CCS Programs</a:t>
            </a:r>
          </a:p>
        </p:txBody>
      </p:sp>
      <p:pic>
        <p:nvPicPr>
          <p:cNvPr id="85" name="Picture 8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2074" y="4145178"/>
            <a:ext cx="1308119" cy="27470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81370" y="4064554"/>
            <a:ext cx="1282465" cy="42700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77003" y="4126722"/>
            <a:ext cx="1136396" cy="503832"/>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34746" y="3930822"/>
            <a:ext cx="1075924" cy="694090"/>
          </a:xfrm>
          <a:prstGeom prst="rect">
            <a:avLst/>
          </a:prstGeom>
        </p:spPr>
      </p:pic>
      <p:grpSp>
        <p:nvGrpSpPr>
          <p:cNvPr id="2" name="Group 1"/>
          <p:cNvGrpSpPr/>
          <p:nvPr/>
        </p:nvGrpSpPr>
        <p:grpSpPr>
          <a:xfrm>
            <a:off x="974224" y="5242962"/>
            <a:ext cx="7256895" cy="1007622"/>
            <a:chOff x="188653" y="3003947"/>
            <a:chExt cx="7256895" cy="1007622"/>
          </a:xfrm>
        </p:grpSpPr>
        <p:sp>
          <p:nvSpPr>
            <p:cNvPr id="71" name="Rectangle 70"/>
            <p:cNvSpPr/>
            <p:nvPr/>
          </p:nvSpPr>
          <p:spPr>
            <a:xfrm>
              <a:off x="1662220" y="3003947"/>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lvl="0" algn="ctr">
                <a:lnSpc>
                  <a:spcPct val="100000"/>
                </a:lnSpc>
                <a:spcBef>
                  <a:spcPts val="0"/>
                </a:spcBef>
              </a:pPr>
              <a:r>
                <a:rPr lang="en-US" sz="1050" b="1" dirty="0">
                  <a:solidFill>
                    <a:srgbClr val="274E13"/>
                  </a:solidFill>
                </a:rPr>
                <a:t>Mapping of Energy Initiatives</a:t>
              </a:r>
            </a:p>
          </p:txBody>
        </p:sp>
        <p:sp>
          <p:nvSpPr>
            <p:cNvPr id="73" name="Rectangle 72"/>
            <p:cNvSpPr/>
            <p:nvPr/>
          </p:nvSpPr>
          <p:spPr>
            <a:xfrm>
              <a:off x="188653" y="3003947"/>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Bioenergy training</a:t>
              </a:r>
            </a:p>
          </p:txBody>
        </p:sp>
        <p:sp>
          <p:nvSpPr>
            <p:cNvPr id="76" name="Rectangle 75"/>
            <p:cNvSpPr/>
            <p:nvPr/>
          </p:nvSpPr>
          <p:spPr>
            <a:xfrm>
              <a:off x="3135787" y="3003947"/>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Country Actions</a:t>
              </a:r>
            </a:p>
          </p:txBody>
        </p:sp>
        <p:sp>
          <p:nvSpPr>
            <p:cNvPr id="79" name="Rectangle 78"/>
            <p:cNvSpPr/>
            <p:nvPr/>
          </p:nvSpPr>
          <p:spPr>
            <a:xfrm>
              <a:off x="4617825" y="3008165"/>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Energy Practitioners Network</a:t>
              </a:r>
            </a:p>
          </p:txBody>
        </p:sp>
        <p:sp>
          <p:nvSpPr>
            <p:cNvPr id="82" name="Rectangle 81"/>
            <p:cNvSpPr/>
            <p:nvPr/>
          </p:nvSpPr>
          <p:spPr>
            <a:xfrm>
              <a:off x="6091392" y="3003947"/>
              <a:ext cx="1354156" cy="100340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b="1" dirty="0">
                  <a:solidFill>
                    <a:srgbClr val="274E13"/>
                  </a:solidFill>
                </a:rPr>
                <a:t>Mini-Grid Programme</a:t>
              </a:r>
            </a:p>
          </p:txBody>
        </p:sp>
        <p:pic>
          <p:nvPicPr>
            <p:cNvPr id="86" name="Picture 8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9804" y="3039897"/>
              <a:ext cx="663384" cy="673708"/>
            </a:xfrm>
            <a:prstGeom prst="rect">
              <a:avLst/>
            </a:prstGeom>
          </p:spPr>
        </p:pic>
        <p:pic>
          <p:nvPicPr>
            <p:cNvPr id="87" name="Picture 8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25768" y="3113231"/>
              <a:ext cx="1218589" cy="527039"/>
            </a:xfrm>
            <a:prstGeom prst="rect">
              <a:avLst/>
            </a:prstGeom>
          </p:spPr>
        </p:pic>
        <p:pic>
          <p:nvPicPr>
            <p:cNvPr id="88" name="Picture 8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63608" y="3228730"/>
              <a:ext cx="1306985" cy="298537"/>
            </a:xfrm>
            <a:prstGeom prst="rect">
              <a:avLst/>
            </a:prstGeom>
          </p:spPr>
        </p:pic>
        <p:pic>
          <p:nvPicPr>
            <p:cNvPr id="89" name="Picture 8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640196" y="3074675"/>
              <a:ext cx="1300942" cy="552900"/>
            </a:xfrm>
            <a:prstGeom prst="rect">
              <a:avLst/>
            </a:prstGeom>
          </p:spPr>
        </p:pic>
        <p:pic>
          <p:nvPicPr>
            <p:cNvPr id="91" name="Picture 90"/>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099863" y="3236240"/>
              <a:ext cx="1326093" cy="275080"/>
            </a:xfrm>
            <a:prstGeom prst="rect">
              <a:avLst/>
            </a:prstGeom>
          </p:spPr>
        </p:pic>
      </p:grpSp>
      <p:sp>
        <p:nvSpPr>
          <p:cNvPr id="39" name="Rounded Rectangle 17">
            <a:extLst>
              <a:ext uri="{FF2B5EF4-FFF2-40B4-BE49-F238E27FC236}">
                <a16:creationId xmlns:a16="http://schemas.microsoft.com/office/drawing/2014/main" id="{0A73D084-C407-419F-B36D-F0C26451CC8B}"/>
              </a:ext>
            </a:extLst>
          </p:cNvPr>
          <p:cNvSpPr/>
          <p:nvPr/>
        </p:nvSpPr>
        <p:spPr>
          <a:xfrm>
            <a:off x="120606" y="1381918"/>
            <a:ext cx="8785212" cy="360841"/>
          </a:xfrm>
          <a:prstGeom prst="roundRect">
            <a:avLst/>
          </a:prstGeom>
          <a:solidFill>
            <a:srgbClr val="6AA84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charset="0"/>
                <a:ea typeface="Calibri" charset="0"/>
                <a:cs typeface="Calibri" charset="0"/>
              </a:rPr>
              <a:t>Members</a:t>
            </a:r>
          </a:p>
        </p:txBody>
      </p:sp>
      <p:cxnSp>
        <p:nvCxnSpPr>
          <p:cNvPr id="40" name="Straight Connector 4">
            <a:extLst>
              <a:ext uri="{FF2B5EF4-FFF2-40B4-BE49-F238E27FC236}">
                <a16:creationId xmlns:a16="http://schemas.microsoft.com/office/drawing/2014/main" id="{AC5D176E-EA71-48A6-B08E-B035B102B213}"/>
              </a:ext>
            </a:extLst>
          </p:cNvPr>
          <p:cNvCxnSpPr/>
          <p:nvPr/>
        </p:nvCxnSpPr>
        <p:spPr>
          <a:xfrm>
            <a:off x="4543883" y="1878686"/>
            <a:ext cx="0" cy="1260389"/>
          </a:xfrm>
          <a:prstGeom prst="line">
            <a:avLst/>
          </a:prstGeom>
          <a:ln w="3175">
            <a:solidFill>
              <a:srgbClr val="274E13"/>
            </a:solidFill>
          </a:ln>
        </p:spPr>
        <p:style>
          <a:lnRef idx="2">
            <a:schemeClr val="accent1"/>
          </a:lnRef>
          <a:fillRef idx="0">
            <a:schemeClr val="accent1"/>
          </a:fillRef>
          <a:effectRef idx="1">
            <a:schemeClr val="accent1"/>
          </a:effectRef>
          <a:fontRef idx="minor">
            <a:schemeClr val="tx1"/>
          </a:fontRef>
        </p:style>
      </p:cxnSp>
      <p:sp>
        <p:nvSpPr>
          <p:cNvPr id="41" name="Rectangle 92">
            <a:extLst>
              <a:ext uri="{FF2B5EF4-FFF2-40B4-BE49-F238E27FC236}">
                <a16:creationId xmlns:a16="http://schemas.microsoft.com/office/drawing/2014/main" id="{76087347-CFC6-4408-A6E9-B18CBFBBF87F}"/>
              </a:ext>
            </a:extLst>
          </p:cNvPr>
          <p:cNvSpPr/>
          <p:nvPr/>
        </p:nvSpPr>
        <p:spPr>
          <a:xfrm>
            <a:off x="343495" y="1804927"/>
            <a:ext cx="3916184" cy="140790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a:lnSpc>
                <a:spcPct val="100000"/>
              </a:lnSpc>
              <a:spcBef>
                <a:spcPts val="0"/>
              </a:spcBef>
            </a:pPr>
            <a:r>
              <a:rPr lang="en-US" sz="1050" b="1" u="sng" dirty="0">
                <a:solidFill>
                  <a:srgbClr val="274E13"/>
                </a:solidFill>
              </a:rPr>
              <a:t>Permanent Members of the Hub’s Oversight Committee: </a:t>
            </a:r>
          </a:p>
        </p:txBody>
      </p:sp>
      <p:grpSp>
        <p:nvGrpSpPr>
          <p:cNvPr id="42" name="Group 97">
            <a:extLst>
              <a:ext uri="{FF2B5EF4-FFF2-40B4-BE49-F238E27FC236}">
                <a16:creationId xmlns:a16="http://schemas.microsoft.com/office/drawing/2014/main" id="{5067708B-598B-482A-9183-66EA2DEED272}"/>
              </a:ext>
            </a:extLst>
          </p:cNvPr>
          <p:cNvGrpSpPr/>
          <p:nvPr/>
        </p:nvGrpSpPr>
        <p:grpSpPr>
          <a:xfrm>
            <a:off x="520563" y="2079288"/>
            <a:ext cx="3581235" cy="1059787"/>
            <a:chOff x="520742" y="5043404"/>
            <a:chExt cx="3581235" cy="1059787"/>
          </a:xfrm>
        </p:grpSpPr>
        <p:pic>
          <p:nvPicPr>
            <p:cNvPr id="43" name="Picture 94">
              <a:extLst>
                <a:ext uri="{FF2B5EF4-FFF2-40B4-BE49-F238E27FC236}">
                  <a16:creationId xmlns:a16="http://schemas.microsoft.com/office/drawing/2014/main" id="{C2058010-65D9-4B51-A041-FF73D309E0F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68575" y="5087248"/>
              <a:ext cx="479138" cy="972098"/>
            </a:xfrm>
            <a:prstGeom prst="rect">
              <a:avLst/>
            </a:prstGeom>
          </p:spPr>
        </p:pic>
        <p:pic>
          <p:nvPicPr>
            <p:cNvPr id="44" name="Picture 95">
              <a:extLst>
                <a:ext uri="{FF2B5EF4-FFF2-40B4-BE49-F238E27FC236}">
                  <a16:creationId xmlns:a16="http://schemas.microsoft.com/office/drawing/2014/main" id="{87CF3BA4-75DE-41F4-A0F6-4360FEFAB30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913257" y="5057380"/>
              <a:ext cx="1188720" cy="1031833"/>
            </a:xfrm>
            <a:prstGeom prst="rect">
              <a:avLst/>
            </a:prstGeom>
          </p:spPr>
        </p:pic>
        <p:pic>
          <p:nvPicPr>
            <p:cNvPr id="45" name="Picture 96">
              <a:extLst>
                <a:ext uri="{FF2B5EF4-FFF2-40B4-BE49-F238E27FC236}">
                  <a16:creationId xmlns:a16="http://schemas.microsoft.com/office/drawing/2014/main" id="{2A18F084-B551-4660-B1B9-07D1DD0CC1C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20742" y="5043404"/>
              <a:ext cx="1182289" cy="1059787"/>
            </a:xfrm>
            <a:prstGeom prst="rect">
              <a:avLst/>
            </a:prstGeom>
          </p:spPr>
        </p:pic>
      </p:grpSp>
      <p:sp>
        <p:nvSpPr>
          <p:cNvPr id="46" name="Rectangle 98">
            <a:extLst>
              <a:ext uri="{FF2B5EF4-FFF2-40B4-BE49-F238E27FC236}">
                <a16:creationId xmlns:a16="http://schemas.microsoft.com/office/drawing/2014/main" id="{507C9E8D-32C4-4D21-B109-2E0A9587B0F6}"/>
              </a:ext>
            </a:extLst>
          </p:cNvPr>
          <p:cNvSpPr/>
          <p:nvPr/>
        </p:nvSpPr>
        <p:spPr>
          <a:xfrm>
            <a:off x="4835698" y="1804926"/>
            <a:ext cx="3916184" cy="140790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a:lnSpc>
                <a:spcPct val="100000"/>
              </a:lnSpc>
              <a:spcBef>
                <a:spcPts val="0"/>
              </a:spcBef>
            </a:pPr>
            <a:r>
              <a:rPr lang="en-US" sz="1050" b="1" u="sng" dirty="0">
                <a:solidFill>
                  <a:srgbClr val="274E13"/>
                </a:solidFill>
              </a:rPr>
              <a:t>Rotating members of the Hub:</a:t>
            </a:r>
          </a:p>
        </p:txBody>
      </p:sp>
      <p:grpSp>
        <p:nvGrpSpPr>
          <p:cNvPr id="47" name="Group 101">
            <a:extLst>
              <a:ext uri="{FF2B5EF4-FFF2-40B4-BE49-F238E27FC236}">
                <a16:creationId xmlns:a16="http://schemas.microsoft.com/office/drawing/2014/main" id="{9432F957-2B93-44EF-8BEB-22E6CC4FA9CD}"/>
              </a:ext>
            </a:extLst>
          </p:cNvPr>
          <p:cNvGrpSpPr/>
          <p:nvPr/>
        </p:nvGrpSpPr>
        <p:grpSpPr>
          <a:xfrm>
            <a:off x="5232989" y="2015767"/>
            <a:ext cx="3106847" cy="1209819"/>
            <a:chOff x="5340141" y="4979552"/>
            <a:chExt cx="3106847" cy="1209819"/>
          </a:xfrm>
        </p:grpSpPr>
        <p:pic>
          <p:nvPicPr>
            <p:cNvPr id="50" name="Picture 99">
              <a:extLst>
                <a:ext uri="{FF2B5EF4-FFF2-40B4-BE49-F238E27FC236}">
                  <a16:creationId xmlns:a16="http://schemas.microsoft.com/office/drawing/2014/main" id="{135DE2BF-3429-4551-A5DA-E062B2FD0F2F}"/>
                </a:ext>
              </a:extLst>
            </p:cNvPr>
            <p:cNvPicPr>
              <a:picLocks noChangeAspect="1"/>
            </p:cNvPicPr>
            <p:nvPr/>
          </p:nvPicPr>
          <p:blipFill>
            <a:blip r:embed="rId16"/>
            <a:stretch>
              <a:fillRect/>
            </a:stretch>
          </p:blipFill>
          <p:spPr>
            <a:xfrm>
              <a:off x="5340141" y="5033472"/>
              <a:ext cx="1092158" cy="1106851"/>
            </a:xfrm>
            <a:prstGeom prst="rect">
              <a:avLst/>
            </a:prstGeom>
          </p:spPr>
        </p:pic>
        <p:pic>
          <p:nvPicPr>
            <p:cNvPr id="53" name="Picture 100">
              <a:extLst>
                <a:ext uri="{FF2B5EF4-FFF2-40B4-BE49-F238E27FC236}">
                  <a16:creationId xmlns:a16="http://schemas.microsoft.com/office/drawing/2014/main" id="{1688ECA9-80CB-4B90-918A-59948957517D}"/>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218266" y="4979552"/>
              <a:ext cx="1228722" cy="1209819"/>
            </a:xfrm>
            <a:prstGeom prst="rect">
              <a:avLst/>
            </a:prstGeom>
          </p:spPr>
        </p:pic>
      </p:grpSp>
    </p:spTree>
    <p:extLst>
      <p:ext uri="{BB962C8B-B14F-4D97-AF65-F5344CB8AC3E}">
        <p14:creationId xmlns:p14="http://schemas.microsoft.com/office/powerpoint/2010/main" val="92196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00229" y="1285341"/>
            <a:ext cx="5251540" cy="5142890"/>
            <a:chOff x="3838219" y="1285341"/>
            <a:chExt cx="5113549" cy="5101197"/>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38219" y="1285341"/>
              <a:ext cx="5113549" cy="5101197"/>
            </a:xfrm>
            <a:prstGeom prst="rect">
              <a:avLst/>
            </a:prstGeom>
          </p:spPr>
        </p:pic>
        <p:sp>
          <p:nvSpPr>
            <p:cNvPr id="3" name="Rectangle 2"/>
            <p:cNvSpPr/>
            <p:nvPr/>
          </p:nvSpPr>
          <p:spPr>
            <a:xfrm>
              <a:off x="3838219" y="4704269"/>
              <a:ext cx="835381" cy="747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endParaRPr>
            </a:p>
          </p:txBody>
        </p:sp>
        <p:sp>
          <p:nvSpPr>
            <p:cNvPr id="60" name="Raute 38">
              <a:extLst>
                <a:ext uri="{FF2B5EF4-FFF2-40B4-BE49-F238E27FC236}">
                  <a16:creationId xmlns:a16="http://schemas.microsoft.com/office/drawing/2014/main" id="{D360C49E-DB89-449F-8A5A-DF42E293C8AE}"/>
                </a:ext>
              </a:extLst>
            </p:cNvPr>
            <p:cNvSpPr/>
            <p:nvPr/>
          </p:nvSpPr>
          <p:spPr>
            <a:xfrm>
              <a:off x="7188412" y="4039644"/>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1" name="Raute 38">
              <a:extLst>
                <a:ext uri="{FF2B5EF4-FFF2-40B4-BE49-F238E27FC236}">
                  <a16:creationId xmlns:a16="http://schemas.microsoft.com/office/drawing/2014/main" id="{D360C49E-DB89-449F-8A5A-DF42E293C8AE}"/>
                </a:ext>
              </a:extLst>
            </p:cNvPr>
            <p:cNvSpPr/>
            <p:nvPr/>
          </p:nvSpPr>
          <p:spPr>
            <a:xfrm>
              <a:off x="7064020" y="4898850"/>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2" name="Raute 38">
              <a:extLst>
                <a:ext uri="{FF2B5EF4-FFF2-40B4-BE49-F238E27FC236}">
                  <a16:creationId xmlns:a16="http://schemas.microsoft.com/office/drawing/2014/main" id="{D360C49E-DB89-449F-8A5A-DF42E293C8AE}"/>
                </a:ext>
              </a:extLst>
            </p:cNvPr>
            <p:cNvSpPr/>
            <p:nvPr/>
          </p:nvSpPr>
          <p:spPr>
            <a:xfrm>
              <a:off x="6796008" y="4108062"/>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3" name="Raute 38">
              <a:extLst>
                <a:ext uri="{FF2B5EF4-FFF2-40B4-BE49-F238E27FC236}">
                  <a16:creationId xmlns:a16="http://schemas.microsoft.com/office/drawing/2014/main" id="{D360C49E-DB89-449F-8A5A-DF42E293C8AE}"/>
                </a:ext>
              </a:extLst>
            </p:cNvPr>
            <p:cNvSpPr/>
            <p:nvPr/>
          </p:nvSpPr>
          <p:spPr>
            <a:xfrm>
              <a:off x="6121338" y="3539866"/>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4" name="Raute 38">
              <a:extLst>
                <a:ext uri="{FF2B5EF4-FFF2-40B4-BE49-F238E27FC236}">
                  <a16:creationId xmlns:a16="http://schemas.microsoft.com/office/drawing/2014/main" id="{D360C49E-DB89-449F-8A5A-DF42E293C8AE}"/>
                </a:ext>
              </a:extLst>
            </p:cNvPr>
            <p:cNvSpPr/>
            <p:nvPr/>
          </p:nvSpPr>
          <p:spPr>
            <a:xfrm>
              <a:off x="4704555" y="3137462"/>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6" name="Raute 38">
              <a:extLst>
                <a:ext uri="{FF2B5EF4-FFF2-40B4-BE49-F238E27FC236}">
                  <a16:creationId xmlns:a16="http://schemas.microsoft.com/office/drawing/2014/main" id="{D360C49E-DB89-449F-8A5A-DF42E293C8AE}"/>
                </a:ext>
              </a:extLst>
            </p:cNvPr>
            <p:cNvSpPr/>
            <p:nvPr/>
          </p:nvSpPr>
          <p:spPr>
            <a:xfrm>
              <a:off x="7268925" y="5738948"/>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7" name="Raute 38">
              <a:extLst>
                <a:ext uri="{FF2B5EF4-FFF2-40B4-BE49-F238E27FC236}">
                  <a16:creationId xmlns:a16="http://schemas.microsoft.com/office/drawing/2014/main" id="{D360C49E-DB89-449F-8A5A-DF42E293C8AE}"/>
                </a:ext>
              </a:extLst>
            </p:cNvPr>
            <p:cNvSpPr/>
            <p:nvPr/>
          </p:nvSpPr>
          <p:spPr>
            <a:xfrm>
              <a:off x="5186198" y="2690511"/>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8" name="Raute 38">
              <a:extLst>
                <a:ext uri="{FF2B5EF4-FFF2-40B4-BE49-F238E27FC236}">
                  <a16:creationId xmlns:a16="http://schemas.microsoft.com/office/drawing/2014/main" id="{D360C49E-DB89-449F-8A5A-DF42E293C8AE}"/>
                </a:ext>
              </a:extLst>
            </p:cNvPr>
            <p:cNvSpPr/>
            <p:nvPr/>
          </p:nvSpPr>
          <p:spPr>
            <a:xfrm>
              <a:off x="5860421" y="2776775"/>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69" name="Raute 38">
              <a:extLst>
                <a:ext uri="{FF2B5EF4-FFF2-40B4-BE49-F238E27FC236}">
                  <a16:creationId xmlns:a16="http://schemas.microsoft.com/office/drawing/2014/main" id="{D360C49E-DB89-449F-8A5A-DF42E293C8AE}"/>
                </a:ext>
              </a:extLst>
            </p:cNvPr>
            <p:cNvSpPr/>
            <p:nvPr/>
          </p:nvSpPr>
          <p:spPr>
            <a:xfrm>
              <a:off x="5262192" y="3031071"/>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0" name="Raute 38">
              <a:extLst>
                <a:ext uri="{FF2B5EF4-FFF2-40B4-BE49-F238E27FC236}">
                  <a16:creationId xmlns:a16="http://schemas.microsoft.com/office/drawing/2014/main" id="{D360C49E-DB89-449F-8A5A-DF42E293C8AE}"/>
                </a:ext>
              </a:extLst>
            </p:cNvPr>
            <p:cNvSpPr/>
            <p:nvPr/>
          </p:nvSpPr>
          <p:spPr>
            <a:xfrm>
              <a:off x="5512433" y="3183600"/>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1" name="Raute 38">
              <a:extLst>
                <a:ext uri="{FF2B5EF4-FFF2-40B4-BE49-F238E27FC236}">
                  <a16:creationId xmlns:a16="http://schemas.microsoft.com/office/drawing/2014/main" id="{D360C49E-DB89-449F-8A5A-DF42E293C8AE}"/>
                </a:ext>
              </a:extLst>
            </p:cNvPr>
            <p:cNvSpPr/>
            <p:nvPr/>
          </p:nvSpPr>
          <p:spPr>
            <a:xfrm>
              <a:off x="5431920" y="3286828"/>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2" name="Raute 38">
              <a:extLst>
                <a:ext uri="{FF2B5EF4-FFF2-40B4-BE49-F238E27FC236}">
                  <a16:creationId xmlns:a16="http://schemas.microsoft.com/office/drawing/2014/main" id="{D360C49E-DB89-449F-8A5A-DF42E293C8AE}"/>
                </a:ext>
              </a:extLst>
            </p:cNvPr>
            <p:cNvSpPr/>
            <p:nvPr/>
          </p:nvSpPr>
          <p:spPr>
            <a:xfrm>
              <a:off x="5281252" y="3329960"/>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3" name="Raute 38">
              <a:extLst>
                <a:ext uri="{FF2B5EF4-FFF2-40B4-BE49-F238E27FC236}">
                  <a16:creationId xmlns:a16="http://schemas.microsoft.com/office/drawing/2014/main" id="{D360C49E-DB89-449F-8A5A-DF42E293C8AE}"/>
                </a:ext>
              </a:extLst>
            </p:cNvPr>
            <p:cNvSpPr/>
            <p:nvPr/>
          </p:nvSpPr>
          <p:spPr>
            <a:xfrm>
              <a:off x="4991009" y="3344306"/>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4" name="Raute 38">
              <a:extLst>
                <a:ext uri="{FF2B5EF4-FFF2-40B4-BE49-F238E27FC236}">
                  <a16:creationId xmlns:a16="http://schemas.microsoft.com/office/drawing/2014/main" id="{D360C49E-DB89-449F-8A5A-DF42E293C8AE}"/>
                </a:ext>
              </a:extLst>
            </p:cNvPr>
            <p:cNvSpPr/>
            <p:nvPr/>
          </p:nvSpPr>
          <p:spPr>
            <a:xfrm>
              <a:off x="4777029" y="3453602"/>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5" name="Raute 38">
              <a:extLst>
                <a:ext uri="{FF2B5EF4-FFF2-40B4-BE49-F238E27FC236}">
                  <a16:creationId xmlns:a16="http://schemas.microsoft.com/office/drawing/2014/main" id="{D360C49E-DB89-449F-8A5A-DF42E293C8AE}"/>
                </a:ext>
              </a:extLst>
            </p:cNvPr>
            <p:cNvSpPr/>
            <p:nvPr/>
          </p:nvSpPr>
          <p:spPr>
            <a:xfrm>
              <a:off x="4629487" y="3286828"/>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6" name="Raute 38">
              <a:extLst>
                <a:ext uri="{FF2B5EF4-FFF2-40B4-BE49-F238E27FC236}">
                  <a16:creationId xmlns:a16="http://schemas.microsoft.com/office/drawing/2014/main" id="{D360C49E-DB89-449F-8A5A-DF42E293C8AE}"/>
                </a:ext>
              </a:extLst>
            </p:cNvPr>
            <p:cNvSpPr/>
            <p:nvPr/>
          </p:nvSpPr>
          <p:spPr>
            <a:xfrm>
              <a:off x="4456830" y="2841921"/>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7" name="Raute 38">
              <a:extLst>
                <a:ext uri="{FF2B5EF4-FFF2-40B4-BE49-F238E27FC236}">
                  <a16:creationId xmlns:a16="http://schemas.microsoft.com/office/drawing/2014/main" id="{D360C49E-DB89-449F-8A5A-DF42E293C8AE}"/>
                </a:ext>
              </a:extLst>
            </p:cNvPr>
            <p:cNvSpPr/>
            <p:nvPr/>
          </p:nvSpPr>
          <p:spPr>
            <a:xfrm>
              <a:off x="3896422" y="2775086"/>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sp>
          <p:nvSpPr>
            <p:cNvPr id="78" name="Raute 38">
              <a:extLst>
                <a:ext uri="{FF2B5EF4-FFF2-40B4-BE49-F238E27FC236}">
                  <a16:creationId xmlns:a16="http://schemas.microsoft.com/office/drawing/2014/main" id="{D360C49E-DB89-449F-8A5A-DF42E293C8AE}"/>
                </a:ext>
              </a:extLst>
            </p:cNvPr>
            <p:cNvSpPr/>
            <p:nvPr/>
          </p:nvSpPr>
          <p:spPr>
            <a:xfrm>
              <a:off x="7479266" y="5183627"/>
              <a:ext cx="80513" cy="86264"/>
            </a:xfrm>
            <a:prstGeom prst="diamond">
              <a:avLst/>
            </a:prstGeom>
            <a:solidFill>
              <a:srgbClr val="FFC000"/>
            </a:solidFill>
          </p:spPr>
          <p:txBody>
            <a:bodyPr vert="horz" lIns="68580" tIns="34290" rIns="68580" bIns="34290" rtlCol="0">
              <a:noAutofit/>
            </a:bodyPr>
            <a:lstStyle/>
            <a:p>
              <a:pPr>
                <a:spcBef>
                  <a:spcPts val="1200"/>
                </a:spcBef>
              </a:pPr>
              <a:endParaRPr lang="en-GB" sz="1200">
                <a:solidFill>
                  <a:schemeClr val="tx1"/>
                </a:solidFill>
              </a:endParaRPr>
            </a:p>
          </p:txBody>
        </p:sp>
        <p:grpSp>
          <p:nvGrpSpPr>
            <p:cNvPr id="4" name="Group 3"/>
            <p:cNvGrpSpPr/>
            <p:nvPr/>
          </p:nvGrpSpPr>
          <p:grpSpPr>
            <a:xfrm>
              <a:off x="3936678" y="4001053"/>
              <a:ext cx="189779" cy="1037299"/>
              <a:chOff x="3961288" y="4421534"/>
              <a:chExt cx="189779" cy="1037299"/>
            </a:xfrm>
            <a:effectLst/>
          </p:grpSpPr>
          <p:sp>
            <p:nvSpPr>
              <p:cNvPr id="79" name="Rectangle 78"/>
              <p:cNvSpPr/>
              <p:nvPr/>
            </p:nvSpPr>
            <p:spPr>
              <a:xfrm>
                <a:off x="3961288" y="4421534"/>
                <a:ext cx="189779" cy="199099"/>
              </a:xfrm>
              <a:prstGeom prst="rect">
                <a:avLst/>
              </a:prstGeom>
              <a:solidFill>
                <a:srgbClr val="228B44"/>
              </a:solid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3961288" y="4704268"/>
                <a:ext cx="189779" cy="199099"/>
              </a:xfrm>
              <a:prstGeom prst="rect">
                <a:avLst/>
              </a:prstGeom>
              <a:solidFill>
                <a:srgbClr val="B2DF8B"/>
              </a:solid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3961288" y="4984528"/>
                <a:ext cx="189779" cy="199099"/>
              </a:xfrm>
              <a:prstGeom prst="rect">
                <a:avLst/>
              </a:prstGeom>
              <a:solidFill>
                <a:srgbClr val="FFFECC"/>
              </a:solidFill>
              <a:ln w="31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aute 38">
                <a:extLst>
                  <a:ext uri="{FF2B5EF4-FFF2-40B4-BE49-F238E27FC236}">
                    <a16:creationId xmlns:a16="http://schemas.microsoft.com/office/drawing/2014/main" id="{D360C49E-DB89-449F-8A5A-DF42E293C8AE}"/>
                  </a:ext>
                </a:extLst>
              </p:cNvPr>
              <p:cNvSpPr/>
              <p:nvPr/>
            </p:nvSpPr>
            <p:spPr>
              <a:xfrm>
                <a:off x="3963386" y="5267134"/>
                <a:ext cx="180806" cy="191699"/>
              </a:xfrm>
              <a:prstGeom prst="diamond">
                <a:avLst/>
              </a:prstGeom>
              <a:solidFill>
                <a:srgbClr val="FFC000"/>
              </a:solidFill>
              <a:ln w="3175">
                <a:solidFill>
                  <a:schemeClr val="bg1">
                    <a:lumMod val="75000"/>
                  </a:schemeClr>
                </a:solidFill>
              </a:ln>
            </p:spPr>
            <p:txBody>
              <a:bodyPr vert="horz" lIns="68580" tIns="34290" rIns="68580" bIns="34290" rtlCol="0">
                <a:noAutofit/>
              </a:bodyPr>
              <a:lstStyle/>
              <a:p>
                <a:pPr>
                  <a:spcBef>
                    <a:spcPts val="1200"/>
                  </a:spcBef>
                </a:pPr>
                <a:endParaRPr lang="en-GB" sz="1200">
                  <a:solidFill>
                    <a:schemeClr val="tx1"/>
                  </a:solidFill>
                </a:endParaRPr>
              </a:p>
            </p:txBody>
          </p:sp>
        </p:grpSp>
        <p:sp>
          <p:nvSpPr>
            <p:cNvPr id="5" name="TextBox 4"/>
            <p:cNvSpPr txBox="1"/>
            <p:nvPr/>
          </p:nvSpPr>
          <p:spPr>
            <a:xfrm>
              <a:off x="4133611" y="3982785"/>
              <a:ext cx="1040656" cy="215444"/>
            </a:xfrm>
            <a:prstGeom prst="rect">
              <a:avLst/>
            </a:prstGeom>
            <a:noFill/>
          </p:spPr>
          <p:txBody>
            <a:bodyPr wrap="square" rtlCol="0">
              <a:spAutoFit/>
            </a:bodyPr>
            <a:lstStyle/>
            <a:p>
              <a:r>
                <a:rPr lang="en-US" sz="800" dirty="0">
                  <a:latin typeface="Avenir Book" charset="0"/>
                  <a:ea typeface="Avenir Book" charset="0"/>
                  <a:cs typeface="Avenir Book" charset="0"/>
                </a:rPr>
                <a:t>AA &amp; IP Finalised</a:t>
              </a:r>
            </a:p>
          </p:txBody>
        </p:sp>
        <p:sp>
          <p:nvSpPr>
            <p:cNvPr id="83" name="TextBox 82"/>
            <p:cNvSpPr txBox="1"/>
            <p:nvPr/>
          </p:nvSpPr>
          <p:spPr>
            <a:xfrm>
              <a:off x="4129006" y="4297351"/>
              <a:ext cx="1302914" cy="215444"/>
            </a:xfrm>
            <a:prstGeom prst="rect">
              <a:avLst/>
            </a:prstGeom>
            <a:noFill/>
          </p:spPr>
          <p:txBody>
            <a:bodyPr wrap="square" rtlCol="0">
              <a:spAutoFit/>
            </a:bodyPr>
            <a:lstStyle/>
            <a:p>
              <a:r>
                <a:rPr lang="en-US" sz="800" dirty="0">
                  <a:latin typeface="Avenir Book" charset="0"/>
                  <a:ea typeface="Avenir Book" charset="0"/>
                  <a:cs typeface="Avenir Book" charset="0"/>
                </a:rPr>
                <a:t>AA Finalised</a:t>
              </a:r>
            </a:p>
          </p:txBody>
        </p:sp>
        <p:sp>
          <p:nvSpPr>
            <p:cNvPr id="84" name="TextBox 83"/>
            <p:cNvSpPr txBox="1"/>
            <p:nvPr/>
          </p:nvSpPr>
          <p:spPr>
            <a:xfrm>
              <a:off x="4119582" y="4559753"/>
              <a:ext cx="1302914" cy="215444"/>
            </a:xfrm>
            <a:prstGeom prst="rect">
              <a:avLst/>
            </a:prstGeom>
            <a:noFill/>
          </p:spPr>
          <p:txBody>
            <a:bodyPr wrap="square" rtlCol="0">
              <a:spAutoFit/>
            </a:bodyPr>
            <a:lstStyle/>
            <a:p>
              <a:r>
                <a:rPr lang="en-US" sz="800" dirty="0">
                  <a:latin typeface="Avenir Book" charset="0"/>
                  <a:ea typeface="Avenir Book" charset="0"/>
                  <a:cs typeface="Avenir Book" charset="0"/>
                </a:rPr>
                <a:t>AA Under Development</a:t>
              </a:r>
            </a:p>
          </p:txBody>
        </p:sp>
        <p:sp>
          <p:nvSpPr>
            <p:cNvPr id="85" name="TextBox 84"/>
            <p:cNvSpPr txBox="1"/>
            <p:nvPr/>
          </p:nvSpPr>
          <p:spPr>
            <a:xfrm>
              <a:off x="4133611" y="4844998"/>
              <a:ext cx="1302914" cy="215444"/>
            </a:xfrm>
            <a:prstGeom prst="rect">
              <a:avLst/>
            </a:prstGeom>
            <a:noFill/>
          </p:spPr>
          <p:txBody>
            <a:bodyPr wrap="square" rtlCol="0">
              <a:spAutoFit/>
            </a:bodyPr>
            <a:lstStyle/>
            <a:p>
              <a:r>
                <a:rPr lang="en-US" sz="800" dirty="0">
                  <a:latin typeface="Avenir Book" charset="0"/>
                  <a:ea typeface="Avenir Book" charset="0"/>
                  <a:cs typeface="Avenir Book" charset="0"/>
                </a:rPr>
                <a:t>IP Under Development</a:t>
              </a:r>
            </a:p>
          </p:txBody>
        </p:sp>
      </p:grpSp>
      <p:sp>
        <p:nvSpPr>
          <p:cNvPr id="59" name="Title 1"/>
          <p:cNvSpPr>
            <a:spLocks noGrp="1"/>
          </p:cNvSpPr>
          <p:nvPr>
            <p:ph type="title"/>
          </p:nvPr>
        </p:nvSpPr>
        <p:spPr>
          <a:xfrm>
            <a:off x="1665349" y="170155"/>
            <a:ext cx="5813303" cy="1115188"/>
          </a:xfrm>
        </p:spPr>
        <p:txBody>
          <a:bodyPr/>
          <a:lstStyle/>
          <a:p>
            <a:r>
              <a:rPr lang="en-GB" sz="3600" dirty="0"/>
              <a:t>Status of AA &amp; IP </a:t>
            </a:r>
            <a:br>
              <a:rPr lang="en-GB" sz="3600" dirty="0"/>
            </a:br>
            <a:r>
              <a:rPr lang="en-GB" dirty="0"/>
              <a:t>Development</a:t>
            </a:r>
            <a:r>
              <a:rPr lang="en-GB" sz="3600" dirty="0"/>
              <a:t> in Africa</a:t>
            </a:r>
          </a:p>
        </p:txBody>
      </p:sp>
      <p:sp>
        <p:nvSpPr>
          <p:cNvPr id="53" name="Rectangle 52"/>
          <p:cNvSpPr/>
          <p:nvPr/>
        </p:nvSpPr>
        <p:spPr>
          <a:xfrm>
            <a:off x="285542" y="1444610"/>
            <a:ext cx="3150860" cy="669404"/>
          </a:xfrm>
          <a:prstGeom prst="rect">
            <a:avLst/>
          </a:prstGeom>
          <a:solidFill>
            <a:srgbClr val="6AA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rPr>
              <a:t>With the support of the SEforALL Africa Hub and/or ECREEE the following has been achieved:</a:t>
            </a:r>
          </a:p>
        </p:txBody>
      </p:sp>
      <p:grpSp>
        <p:nvGrpSpPr>
          <p:cNvPr id="56" name="Group 55"/>
          <p:cNvGrpSpPr/>
          <p:nvPr/>
        </p:nvGrpSpPr>
        <p:grpSpPr>
          <a:xfrm>
            <a:off x="3604567" y="5485945"/>
            <a:ext cx="2137073" cy="1163607"/>
            <a:chOff x="281603" y="4605409"/>
            <a:chExt cx="3154798" cy="1592411"/>
          </a:xfrm>
        </p:grpSpPr>
        <p:sp>
          <p:nvSpPr>
            <p:cNvPr id="57" name="Rectangle 56"/>
            <p:cNvSpPr/>
            <p:nvPr/>
          </p:nvSpPr>
          <p:spPr>
            <a:xfrm>
              <a:off x="285542" y="4605409"/>
              <a:ext cx="3150859" cy="379705"/>
            </a:xfrm>
            <a:prstGeom prst="rect">
              <a:avLst/>
            </a:prstGeom>
            <a:solidFill>
              <a:srgbClr val="6AA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Download Links:</a:t>
              </a:r>
              <a:endParaRPr lang="en-GB" sz="1050" dirty="0">
                <a:solidFill>
                  <a:schemeClr val="bg1"/>
                </a:solidFill>
              </a:endParaRPr>
            </a:p>
          </p:txBody>
        </p:sp>
        <p:sp>
          <p:nvSpPr>
            <p:cNvPr id="58" name="Rectangle 57"/>
            <p:cNvSpPr/>
            <p:nvPr/>
          </p:nvSpPr>
          <p:spPr>
            <a:xfrm>
              <a:off x="281603" y="5060443"/>
              <a:ext cx="1982630" cy="508295"/>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SE4ALL Country Data:</a:t>
              </a:r>
            </a:p>
          </p:txBody>
        </p:sp>
        <p:sp>
          <p:nvSpPr>
            <p:cNvPr id="65" name="Rectangle 64"/>
            <p:cNvSpPr/>
            <p:nvPr/>
          </p:nvSpPr>
          <p:spPr>
            <a:xfrm>
              <a:off x="2327662" y="5060442"/>
              <a:ext cx="1108739" cy="508295"/>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hlinkClick r:id="rId4"/>
                </a:rPr>
                <a:t>Here</a:t>
              </a:r>
              <a:endParaRPr lang="en-US" sz="1100" dirty="0"/>
            </a:p>
          </p:txBody>
        </p:sp>
        <p:sp>
          <p:nvSpPr>
            <p:cNvPr id="89" name="Rectangle 88"/>
            <p:cNvSpPr/>
            <p:nvPr/>
          </p:nvSpPr>
          <p:spPr>
            <a:xfrm>
              <a:off x="281603" y="5689525"/>
              <a:ext cx="1982630" cy="508295"/>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ECREE Country Data:</a:t>
              </a:r>
            </a:p>
          </p:txBody>
        </p:sp>
        <p:sp>
          <p:nvSpPr>
            <p:cNvPr id="90" name="Rectangle 89"/>
            <p:cNvSpPr/>
            <p:nvPr/>
          </p:nvSpPr>
          <p:spPr>
            <a:xfrm>
              <a:off x="2327662" y="5689524"/>
              <a:ext cx="1108739" cy="508295"/>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hlinkClick r:id="rId5"/>
                </a:rPr>
                <a:t>Here</a:t>
              </a:r>
              <a:endParaRPr lang="en-US" sz="1100" dirty="0"/>
            </a:p>
          </p:txBody>
        </p:sp>
      </p:grpSp>
      <p:grpSp>
        <p:nvGrpSpPr>
          <p:cNvPr id="10" name="Group 9"/>
          <p:cNvGrpSpPr/>
          <p:nvPr/>
        </p:nvGrpSpPr>
        <p:grpSpPr>
          <a:xfrm>
            <a:off x="254407" y="2243680"/>
            <a:ext cx="3157231" cy="4530680"/>
            <a:chOff x="276916" y="2219472"/>
            <a:chExt cx="3157231" cy="4530680"/>
          </a:xfrm>
        </p:grpSpPr>
        <p:grpSp>
          <p:nvGrpSpPr>
            <p:cNvPr id="9" name="Group 8"/>
            <p:cNvGrpSpPr/>
            <p:nvPr/>
          </p:nvGrpSpPr>
          <p:grpSpPr>
            <a:xfrm>
              <a:off x="282648" y="2219472"/>
              <a:ext cx="3151499" cy="2186092"/>
              <a:chOff x="282648" y="2219472"/>
              <a:chExt cx="3151499" cy="2186092"/>
            </a:xfrm>
          </p:grpSpPr>
          <p:sp>
            <p:nvSpPr>
              <p:cNvPr id="8" name="Round Diagonal Corner Rectangle 7"/>
              <p:cNvSpPr/>
              <p:nvPr/>
            </p:nvSpPr>
            <p:spPr>
              <a:xfrm>
                <a:off x="1081993" y="2330244"/>
                <a:ext cx="2352154" cy="811151"/>
              </a:xfrm>
              <a:prstGeom prst="round2DiagRect">
                <a:avLst/>
              </a:prstGeom>
              <a:solidFill>
                <a:schemeClr val="bg1"/>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274E13"/>
                    </a:solidFill>
                  </a:rPr>
                  <a:t>AA Completed</a:t>
                </a:r>
              </a:p>
            </p:txBody>
          </p:sp>
          <p:sp>
            <p:nvSpPr>
              <p:cNvPr id="7" name="Oval 6"/>
              <p:cNvSpPr/>
              <p:nvPr/>
            </p:nvSpPr>
            <p:spPr>
              <a:xfrm>
                <a:off x="288380" y="2219472"/>
                <a:ext cx="1089749" cy="1020097"/>
              </a:xfrm>
              <a:prstGeom prst="ellipse">
                <a:avLst/>
              </a:prstGeom>
              <a:solidFill>
                <a:srgbClr val="D9EAD3"/>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274E13"/>
                    </a:solidFill>
                  </a:rPr>
                  <a:t>20</a:t>
                </a:r>
              </a:p>
            </p:txBody>
          </p:sp>
          <p:sp>
            <p:nvSpPr>
              <p:cNvPr id="98" name="Round Diagonal Corner Rectangle 97"/>
              <p:cNvSpPr/>
              <p:nvPr/>
            </p:nvSpPr>
            <p:spPr>
              <a:xfrm>
                <a:off x="1076261" y="3496239"/>
                <a:ext cx="2352154" cy="811151"/>
              </a:xfrm>
              <a:prstGeom prst="round2DiagRect">
                <a:avLst/>
              </a:prstGeom>
              <a:solidFill>
                <a:schemeClr val="bg1"/>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274E13"/>
                    </a:solidFill>
                  </a:rPr>
                  <a:t>AA Under Development</a:t>
                </a:r>
              </a:p>
            </p:txBody>
          </p:sp>
          <p:sp>
            <p:nvSpPr>
              <p:cNvPr id="99" name="Oval 98"/>
              <p:cNvSpPr/>
              <p:nvPr/>
            </p:nvSpPr>
            <p:spPr>
              <a:xfrm>
                <a:off x="282648" y="3385467"/>
                <a:ext cx="1089749" cy="1020097"/>
              </a:xfrm>
              <a:prstGeom prst="ellipse">
                <a:avLst/>
              </a:prstGeom>
              <a:solidFill>
                <a:srgbClr val="D9EAD3"/>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274E13"/>
                    </a:solidFill>
                  </a:rPr>
                  <a:t>5</a:t>
                </a:r>
              </a:p>
            </p:txBody>
          </p:sp>
        </p:grpSp>
        <p:grpSp>
          <p:nvGrpSpPr>
            <p:cNvPr id="100" name="Group 99"/>
            <p:cNvGrpSpPr/>
            <p:nvPr/>
          </p:nvGrpSpPr>
          <p:grpSpPr>
            <a:xfrm>
              <a:off x="276916" y="4564060"/>
              <a:ext cx="3151499" cy="2186092"/>
              <a:chOff x="282648" y="2219472"/>
              <a:chExt cx="3151499" cy="2186092"/>
            </a:xfrm>
          </p:grpSpPr>
          <p:sp>
            <p:nvSpPr>
              <p:cNvPr id="101" name="Round Diagonal Corner Rectangle 100"/>
              <p:cNvSpPr/>
              <p:nvPr/>
            </p:nvSpPr>
            <p:spPr>
              <a:xfrm>
                <a:off x="1081993" y="2330244"/>
                <a:ext cx="2352154" cy="811151"/>
              </a:xfrm>
              <a:prstGeom prst="round2DiagRect">
                <a:avLst/>
              </a:prstGeom>
              <a:solidFill>
                <a:schemeClr val="bg1"/>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274E13"/>
                    </a:solidFill>
                  </a:rPr>
                  <a:t>IP Completed</a:t>
                </a:r>
              </a:p>
            </p:txBody>
          </p:sp>
          <p:sp>
            <p:nvSpPr>
              <p:cNvPr id="102" name="Oval 101"/>
              <p:cNvSpPr/>
              <p:nvPr/>
            </p:nvSpPr>
            <p:spPr>
              <a:xfrm>
                <a:off x="288380" y="2219472"/>
                <a:ext cx="1089749" cy="1020097"/>
              </a:xfrm>
              <a:prstGeom prst="ellipse">
                <a:avLst/>
              </a:prstGeom>
              <a:solidFill>
                <a:srgbClr val="D9EAD3"/>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274E13"/>
                    </a:solidFill>
                  </a:rPr>
                  <a:t>8</a:t>
                </a:r>
              </a:p>
            </p:txBody>
          </p:sp>
          <p:sp>
            <p:nvSpPr>
              <p:cNvPr id="103" name="Round Diagonal Corner Rectangle 102"/>
              <p:cNvSpPr/>
              <p:nvPr/>
            </p:nvSpPr>
            <p:spPr>
              <a:xfrm>
                <a:off x="1076261" y="3496239"/>
                <a:ext cx="2352154" cy="811151"/>
              </a:xfrm>
              <a:prstGeom prst="round2DiagRect">
                <a:avLst/>
              </a:prstGeom>
              <a:solidFill>
                <a:schemeClr val="bg1"/>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274E13"/>
                    </a:solidFill>
                  </a:rPr>
                  <a:t>IP Under Development</a:t>
                </a:r>
              </a:p>
            </p:txBody>
          </p:sp>
          <p:sp>
            <p:nvSpPr>
              <p:cNvPr id="104" name="Oval 103"/>
              <p:cNvSpPr/>
              <p:nvPr/>
            </p:nvSpPr>
            <p:spPr>
              <a:xfrm>
                <a:off x="282648" y="3385467"/>
                <a:ext cx="1089749" cy="1020097"/>
              </a:xfrm>
              <a:prstGeom prst="ellipse">
                <a:avLst/>
              </a:prstGeom>
              <a:solidFill>
                <a:srgbClr val="D9EAD3"/>
              </a:solidFill>
              <a:ln>
                <a:solidFill>
                  <a:srgbClr val="274E1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rgbClr val="274E13"/>
                    </a:solidFill>
                  </a:rPr>
                  <a:t>18</a:t>
                </a:r>
              </a:p>
            </p:txBody>
          </p:sp>
        </p:grpSp>
      </p:grpSp>
    </p:spTree>
    <p:extLst>
      <p:ext uri="{BB962C8B-B14F-4D97-AF65-F5344CB8AC3E}">
        <p14:creationId xmlns:p14="http://schemas.microsoft.com/office/powerpoint/2010/main" val="13255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2DF2E76F-EDED-4493-860F-DA5EEA1AF323}"/>
              </a:ext>
            </a:extLst>
          </p:cNvPr>
          <p:cNvSpPr txBox="1"/>
          <p:nvPr/>
        </p:nvSpPr>
        <p:spPr>
          <a:xfrm>
            <a:off x="1835130" y="103969"/>
            <a:ext cx="5841332" cy="600164"/>
          </a:xfrm>
          <a:prstGeom prst="rect">
            <a:avLst/>
          </a:prstGeom>
        </p:spPr>
        <p:txBody>
          <a:bodyPr/>
          <a:lstStyle>
            <a:lvl1pPr defTabSz="342892">
              <a:spcBef>
                <a:spcPct val="0"/>
              </a:spcBef>
              <a:buNone/>
              <a:defRPr sz="3300">
                <a:solidFill>
                  <a:schemeClr val="tx1">
                    <a:lumMod val="50000"/>
                    <a:lumOff val="50000"/>
                  </a:schemeClr>
                </a:solidFill>
                <a:latin typeface="+mj-lt"/>
                <a:ea typeface="+mj-ea"/>
                <a:cs typeface="+mj-cs"/>
              </a:defRPr>
            </a:lvl1pPr>
          </a:lstStyle>
          <a:p>
            <a:pPr marL="0" marR="0" lvl="0" indent="0" algn="ctr" defTabSz="342892" rtl="0" eaLnBrk="1" fontAlgn="auto" latinLnBrk="0" hangingPunct="1">
              <a:lnSpc>
                <a:spcPct val="100000"/>
              </a:lnSpc>
              <a:spcBef>
                <a:spcPct val="0"/>
              </a:spcBef>
              <a:spcAft>
                <a:spcPts val="0"/>
              </a:spcAft>
              <a:buClrTx/>
              <a:buSzTx/>
              <a:buFontTx/>
              <a:buNone/>
              <a:tabLst/>
              <a:defRPr/>
            </a:pPr>
            <a:r>
              <a:rPr kumimoji="0" lang="en-GB" sz="3300" b="0" i="0" u="none" strike="noStrike" kern="1200" cap="none" spc="0" normalizeH="0" baseline="0" noProof="0" dirty="0">
                <a:ln>
                  <a:noFill/>
                </a:ln>
                <a:solidFill>
                  <a:prstClr val="black">
                    <a:lumMod val="50000"/>
                    <a:lumOff val="50000"/>
                  </a:prstClr>
                </a:solidFill>
                <a:effectLst/>
                <a:uLnTx/>
                <a:uFillTx/>
                <a:latin typeface="Calibri"/>
                <a:ea typeface="+mj-ea"/>
                <a:cs typeface="+mj-cs"/>
              </a:rPr>
              <a:t>Status of SEforALL Process in EAC Countries </a:t>
            </a:r>
            <a:endParaRPr kumimoji="0" lang="en-US" sz="3300" b="0" i="0" u="none" strike="noStrike" kern="1200" cap="none" spc="0" normalizeH="0" baseline="0" noProof="0" dirty="0">
              <a:ln>
                <a:noFill/>
              </a:ln>
              <a:solidFill>
                <a:prstClr val="black">
                  <a:lumMod val="50000"/>
                  <a:lumOff val="50000"/>
                </a:prstClr>
              </a:solidFill>
              <a:effectLst/>
              <a:uLnTx/>
              <a:uFillTx/>
              <a:latin typeface="Calibri"/>
              <a:ea typeface="+mj-ea"/>
              <a:cs typeface="+mj-cs"/>
            </a:endParaRPr>
          </a:p>
        </p:txBody>
      </p:sp>
      <p:pic>
        <p:nvPicPr>
          <p:cNvPr id="10" name="Grafik 9">
            <a:extLst>
              <a:ext uri="{FF2B5EF4-FFF2-40B4-BE49-F238E27FC236}">
                <a16:creationId xmlns:a16="http://schemas.microsoft.com/office/drawing/2014/main" id="{EE67F2DD-B75A-4C43-96F6-B4CDABDEE6AA}"/>
              </a:ext>
            </a:extLst>
          </p:cNvPr>
          <p:cNvPicPr>
            <a:picLocks noChangeAspect="1"/>
          </p:cNvPicPr>
          <p:nvPr/>
        </p:nvPicPr>
        <p:blipFill rotWithShape="1">
          <a:blip r:embed="rId2"/>
          <a:srcRect l="12722" t="33421" r="8639" b="31272"/>
          <a:stretch/>
        </p:blipFill>
        <p:spPr>
          <a:xfrm>
            <a:off x="3813557" y="1243263"/>
            <a:ext cx="5174032" cy="2384258"/>
          </a:xfrm>
          <a:prstGeom prst="rect">
            <a:avLst/>
          </a:prstGeom>
        </p:spPr>
      </p:pic>
      <p:pic>
        <p:nvPicPr>
          <p:cNvPr id="12" name="Grafik 11">
            <a:extLst>
              <a:ext uri="{FF2B5EF4-FFF2-40B4-BE49-F238E27FC236}">
                <a16:creationId xmlns:a16="http://schemas.microsoft.com/office/drawing/2014/main" id="{A0E02A62-7588-4661-819F-53EAFD703C7D}"/>
              </a:ext>
            </a:extLst>
          </p:cNvPr>
          <p:cNvPicPr>
            <a:picLocks noChangeAspect="1"/>
          </p:cNvPicPr>
          <p:nvPr/>
        </p:nvPicPr>
        <p:blipFill rotWithShape="1">
          <a:blip r:embed="rId2"/>
          <a:srcRect t="67564" r="78974" b="19709"/>
          <a:stretch/>
        </p:blipFill>
        <p:spPr>
          <a:xfrm>
            <a:off x="3818275" y="2888874"/>
            <a:ext cx="1233690" cy="745958"/>
          </a:xfrm>
          <a:prstGeom prst="rect">
            <a:avLst/>
          </a:prstGeom>
        </p:spPr>
      </p:pic>
      <p:sp>
        <p:nvSpPr>
          <p:cNvPr id="13" name="Rectangle 21">
            <a:extLst>
              <a:ext uri="{FF2B5EF4-FFF2-40B4-BE49-F238E27FC236}">
                <a16:creationId xmlns:a16="http://schemas.microsoft.com/office/drawing/2014/main" id="{AD2B3F61-4660-468A-AF13-AA4A635FBF01}"/>
              </a:ext>
            </a:extLst>
          </p:cNvPr>
          <p:cNvSpPr/>
          <p:nvPr/>
        </p:nvSpPr>
        <p:spPr>
          <a:xfrm>
            <a:off x="360368" y="3870771"/>
            <a:ext cx="8492168" cy="2092881"/>
          </a:xfrm>
          <a:prstGeom prst="rect">
            <a:avLst/>
          </a:prstGeom>
          <a:noFill/>
          <a:ln w="25400" cap="flat" cmpd="sng" algn="ctr">
            <a:noFill/>
            <a:prstDash val="solid"/>
          </a:ln>
          <a:effec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a:ea typeface="+mn-ea"/>
                <a:cs typeface="+mn-cs"/>
              </a:rPr>
              <a:t>National SEforALL Secretariats</a:t>
            </a:r>
            <a:br>
              <a:rPr kumimoji="0" lang="en-US" sz="1500" b="0" i="0" u="none" strike="noStrike" kern="0" cap="none" spc="0" normalizeH="0" baseline="0" noProof="0" dirty="0">
                <a:ln>
                  <a:noFill/>
                </a:ln>
                <a:solidFill>
                  <a:srgbClr val="000000"/>
                </a:solidFill>
                <a:effectLst/>
                <a:uLnTx/>
                <a:uFillTx/>
                <a:latin typeface="Calibri"/>
                <a:ea typeface="+mn-ea"/>
                <a:cs typeface="+mn-cs"/>
              </a:rPr>
            </a:br>
            <a:endParaRPr kumimoji="0" lang="en-US" sz="15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Calibri"/>
                <a:ea typeface="+mn-ea"/>
                <a:cs typeface="+mn-cs"/>
              </a:rPr>
              <a:t>The SEforALL Africa Hub supported the establishment of the first two (2) </a:t>
            </a:r>
            <a:r>
              <a:rPr kumimoji="0" lang="en-US" sz="1500" b="1" i="0" u="none" strike="noStrike" kern="0" cap="none" spc="0" normalizeH="0" baseline="0" noProof="0" dirty="0">
                <a:ln>
                  <a:noFill/>
                </a:ln>
                <a:solidFill>
                  <a:srgbClr val="000000"/>
                </a:solidFill>
                <a:effectLst/>
                <a:uLnTx/>
                <a:uFillTx/>
                <a:latin typeface="Calibri"/>
                <a:ea typeface="+mn-ea"/>
                <a:cs typeface="+mn-cs"/>
              </a:rPr>
              <a:t>National SEforALL Secretariats in Tanzania and Kenya</a:t>
            </a:r>
            <a:r>
              <a:rPr kumimoji="0" lang="en-US" sz="1500" b="0" i="0" u="none" strike="noStrike" kern="0" cap="none" spc="0" normalizeH="0" baseline="0" noProof="0" dirty="0">
                <a:ln>
                  <a:noFill/>
                </a:ln>
                <a:solidFill>
                  <a:srgbClr val="000000"/>
                </a:solidFill>
                <a:effectLst/>
                <a:uLnTx/>
                <a:uFillTx/>
                <a:latin typeface="Calibri"/>
                <a:ea typeface="+mn-ea"/>
                <a:cs typeface="+mn-cs"/>
              </a:rPr>
              <a:t>. Main Mandate:</a:t>
            </a:r>
          </a:p>
          <a:p>
            <a:pPr marL="285750" marR="0" lvl="0" indent="-28575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500" b="0" i="0" u="none" strike="noStrike" kern="0" cap="none" spc="0" normalizeH="0" baseline="0" noProof="0" dirty="0">
                <a:ln>
                  <a:noFill/>
                </a:ln>
                <a:solidFill>
                  <a:srgbClr val="000000"/>
                </a:solidFill>
                <a:effectLst/>
                <a:uLnTx/>
                <a:uFillTx/>
                <a:latin typeface="Calibri"/>
                <a:ea typeface="+mn-ea"/>
                <a:cs typeface="+mn-cs"/>
              </a:rPr>
              <a:t>Overall coordination, development, implementation and monitoring of the SE4ALL activities in the country</a:t>
            </a:r>
          </a:p>
          <a:p>
            <a:pPr marL="285750" marR="0" lvl="0" indent="-285750" algn="l" defTabSz="6858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500" b="0" i="0" u="none" strike="noStrike" kern="0" cap="none" spc="0" normalizeH="0" baseline="0" noProof="0" dirty="0">
                <a:ln>
                  <a:noFill/>
                </a:ln>
                <a:solidFill>
                  <a:srgbClr val="000000"/>
                </a:solidFill>
                <a:effectLst/>
                <a:uLnTx/>
                <a:uFillTx/>
                <a:latin typeface="Calibri"/>
                <a:ea typeface="+mn-ea"/>
                <a:cs typeface="+mn-cs"/>
              </a:rPr>
              <a:t>Mobilization of resources for implementation for fast-tracking of priority projects identified under the AA/IP</a:t>
            </a:r>
            <a:endParaRPr kumimoji="0" lang="en-US" sz="15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Stern: 4 Zacken 13">
            <a:extLst>
              <a:ext uri="{FF2B5EF4-FFF2-40B4-BE49-F238E27FC236}">
                <a16:creationId xmlns:a16="http://schemas.microsoft.com/office/drawing/2014/main" id="{B2A2BEBC-E668-4E0C-B887-C6591B8D51CD}"/>
              </a:ext>
            </a:extLst>
          </p:cNvPr>
          <p:cNvSpPr/>
          <p:nvPr/>
        </p:nvSpPr>
        <p:spPr>
          <a:xfrm>
            <a:off x="2956181" y="3870771"/>
            <a:ext cx="415089" cy="378995"/>
          </a:xfrm>
          <a:prstGeom prst="star4">
            <a:avLst/>
          </a:prstGeom>
          <a:solidFill>
            <a:schemeClr val="bg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tern: 4 Zacken 14">
            <a:extLst>
              <a:ext uri="{FF2B5EF4-FFF2-40B4-BE49-F238E27FC236}">
                <a16:creationId xmlns:a16="http://schemas.microsoft.com/office/drawing/2014/main" id="{E2D302F1-D9F9-4187-98D3-7C19433883AA}"/>
              </a:ext>
            </a:extLst>
          </p:cNvPr>
          <p:cNvSpPr/>
          <p:nvPr/>
        </p:nvSpPr>
        <p:spPr>
          <a:xfrm>
            <a:off x="7524062" y="2873541"/>
            <a:ext cx="203976" cy="232610"/>
          </a:xfrm>
          <a:prstGeom prst="star4">
            <a:avLst/>
          </a:prstGeom>
          <a:solidFill>
            <a:schemeClr val="bg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Stern: 4 Zacken 15">
            <a:extLst>
              <a:ext uri="{FF2B5EF4-FFF2-40B4-BE49-F238E27FC236}">
                <a16:creationId xmlns:a16="http://schemas.microsoft.com/office/drawing/2014/main" id="{30EC8B6F-5C8A-44D3-A150-E2D230D957FC}"/>
              </a:ext>
            </a:extLst>
          </p:cNvPr>
          <p:cNvSpPr/>
          <p:nvPr/>
        </p:nvSpPr>
        <p:spPr>
          <a:xfrm>
            <a:off x="7778450" y="2319087"/>
            <a:ext cx="203976" cy="232610"/>
          </a:xfrm>
          <a:prstGeom prst="star4">
            <a:avLst/>
          </a:prstGeom>
          <a:solidFill>
            <a:schemeClr val="bg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feld 16">
            <a:extLst>
              <a:ext uri="{FF2B5EF4-FFF2-40B4-BE49-F238E27FC236}">
                <a16:creationId xmlns:a16="http://schemas.microsoft.com/office/drawing/2014/main" id="{694E8619-2B28-46E5-B574-61871DC4AC44}"/>
              </a:ext>
            </a:extLst>
          </p:cNvPr>
          <p:cNvSpPr txBox="1"/>
          <p:nvPr/>
        </p:nvSpPr>
        <p:spPr>
          <a:xfrm>
            <a:off x="360368" y="1311119"/>
            <a:ext cx="3453189" cy="224676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Kenya and Tanzania </a:t>
            </a:r>
            <a:r>
              <a:rPr kumimoji="0" lang="en-GB" sz="1500" b="0" i="0" u="none" strike="noStrike" kern="1200" cap="none" spc="0" normalizeH="0" baseline="0" noProof="0" dirty="0">
                <a:ln>
                  <a:noFill/>
                </a:ln>
                <a:solidFill>
                  <a:prstClr val="black"/>
                </a:solidFill>
                <a:effectLst/>
                <a:uLnTx/>
                <a:uFillTx/>
                <a:latin typeface="Calibri"/>
                <a:ea typeface="+mn-ea"/>
                <a:cs typeface="+mn-cs"/>
              </a:rPr>
              <a:t>have </a:t>
            </a:r>
            <a:r>
              <a:rPr kumimoji="0" lang="en-GB" sz="1500" b="1" i="0" u="none" strike="noStrike" kern="1200" cap="none" spc="0" normalizeH="0" baseline="0" noProof="0" dirty="0">
                <a:ln>
                  <a:noFill/>
                </a:ln>
                <a:solidFill>
                  <a:prstClr val="black"/>
                </a:solidFill>
                <a:effectLst/>
                <a:uLnTx/>
                <a:uFillTx/>
                <a:latin typeface="Calibri"/>
                <a:ea typeface="+mn-ea"/>
                <a:cs typeface="+mn-cs"/>
              </a:rPr>
              <a:t>completed</a:t>
            </a:r>
            <a:r>
              <a:rPr kumimoji="0" lang="en-GB" sz="1500" b="0" i="0" u="none" strike="noStrike" kern="1200" cap="none" spc="0" normalizeH="0" baseline="0" noProof="0" dirty="0">
                <a:ln>
                  <a:noFill/>
                </a:ln>
                <a:solidFill>
                  <a:prstClr val="black"/>
                </a:solidFill>
                <a:effectLst/>
                <a:uLnTx/>
                <a:uFillTx/>
                <a:latin typeface="Calibri"/>
                <a:ea typeface="+mn-ea"/>
                <a:cs typeface="+mn-cs"/>
              </a:rPr>
              <a:t> both </a:t>
            </a:r>
            <a:r>
              <a:rPr kumimoji="0" lang="en-GB" sz="1500" b="1" i="0" u="none" strike="noStrike" kern="1200" cap="none" spc="0" normalizeH="0" baseline="0" noProof="0" dirty="0">
                <a:ln>
                  <a:noFill/>
                </a:ln>
                <a:solidFill>
                  <a:prstClr val="black"/>
                </a:solidFill>
                <a:effectLst/>
                <a:uLnTx/>
                <a:uFillTx/>
                <a:latin typeface="Calibri"/>
                <a:ea typeface="+mn-ea"/>
                <a:cs typeface="+mn-cs"/>
              </a:rPr>
              <a:t>AA and </a:t>
            </a:r>
            <a:r>
              <a:rPr kumimoji="0" lang="en-GB" sz="1500" b="0" i="0" u="none" strike="noStrike" kern="1200" cap="none" spc="0" normalizeH="0" baseline="0" noProof="0" dirty="0">
                <a:ln>
                  <a:noFill/>
                </a:ln>
                <a:solidFill>
                  <a:prstClr val="black"/>
                </a:solidFill>
                <a:effectLst/>
                <a:uLnTx/>
                <a:uFillTx/>
                <a:latin typeface="Calibri"/>
                <a:ea typeface="+mn-ea"/>
                <a:cs typeface="+mn-cs"/>
              </a:rPr>
              <a:t>first </a:t>
            </a:r>
            <a:r>
              <a:rPr kumimoji="0" lang="en-GB" sz="1500" b="1" i="0" u="none" strike="noStrike" kern="1200" cap="none" spc="0" normalizeH="0" baseline="0" noProof="0" dirty="0">
                <a:ln>
                  <a:noFill/>
                </a:ln>
                <a:solidFill>
                  <a:prstClr val="black"/>
                </a:solidFill>
                <a:effectLst/>
                <a:uLnTx/>
                <a:uFillTx/>
                <a:latin typeface="Calibri"/>
                <a:ea typeface="+mn-ea"/>
                <a:cs typeface="+mn-cs"/>
              </a:rPr>
              <a:t>IP </a:t>
            </a:r>
            <a:r>
              <a:rPr kumimoji="0" lang="en-GB" sz="1500" b="0" i="0" u="none" strike="noStrike" kern="1200" cap="none" spc="0" normalizeH="0" baseline="0" noProof="0" dirty="0">
                <a:ln>
                  <a:noFill/>
                </a:ln>
                <a:solidFill>
                  <a:prstClr val="black"/>
                </a:solidFill>
                <a:effectLst/>
                <a:uLnTx/>
                <a:uFillTx/>
                <a:latin typeface="Calibri"/>
                <a:ea typeface="+mn-ea"/>
                <a:cs typeface="+mn-cs"/>
              </a:rPr>
              <a:t>iteration</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FR" sz="1500" b="1" i="0" u="none" strike="noStrike" kern="1200" cap="none" spc="0" normalizeH="0" baseline="0" noProof="0" dirty="0">
                <a:ln>
                  <a:noFill/>
                </a:ln>
                <a:solidFill>
                  <a:prstClr val="black"/>
                </a:solidFill>
                <a:effectLst/>
                <a:uLnTx/>
                <a:uFillTx/>
                <a:latin typeface="Calibri"/>
                <a:ea typeface="+mn-ea"/>
                <a:cs typeface="+mn-cs"/>
              </a:rPr>
              <a:t>R</a:t>
            </a:r>
            <a:r>
              <a:rPr kumimoji="0" lang="en-GB" sz="1500" b="1" i="0" u="none" strike="noStrike" kern="1200" cap="none" spc="0" normalizeH="0" baseline="0" noProof="0" dirty="0" err="1">
                <a:ln>
                  <a:noFill/>
                </a:ln>
                <a:solidFill>
                  <a:prstClr val="black"/>
                </a:solidFill>
                <a:effectLst/>
                <a:uLnTx/>
                <a:uFillTx/>
                <a:latin typeface="Calibri"/>
                <a:ea typeface="+mn-ea"/>
                <a:cs typeface="+mn-cs"/>
              </a:rPr>
              <a:t>wanda</a:t>
            </a:r>
            <a:r>
              <a:rPr kumimoji="0" lang="en-GB" sz="1500" b="1" i="0" u="none" strike="noStrike" kern="1200" cap="none" spc="0" normalizeH="0" baseline="0" noProof="0" dirty="0">
                <a:ln>
                  <a:noFill/>
                </a:ln>
                <a:solidFill>
                  <a:prstClr val="black"/>
                </a:solidFill>
                <a:effectLst/>
                <a:uLnTx/>
                <a:uFillTx/>
                <a:latin typeface="Calibri"/>
                <a:ea typeface="+mn-ea"/>
                <a:cs typeface="+mn-cs"/>
              </a:rPr>
              <a:t> and Uganda </a:t>
            </a:r>
            <a:r>
              <a:rPr kumimoji="0" lang="en-GB" sz="1500" b="0" i="0" u="none" strike="noStrike" kern="1200" cap="none" spc="0" normalizeH="0" baseline="0" noProof="0" dirty="0">
                <a:ln>
                  <a:noFill/>
                </a:ln>
                <a:solidFill>
                  <a:prstClr val="black"/>
                </a:solidFill>
                <a:effectLst/>
                <a:uLnTx/>
                <a:uFillTx/>
                <a:latin typeface="Calibri"/>
                <a:ea typeface="+mn-ea"/>
                <a:cs typeface="+mn-cs"/>
              </a:rPr>
              <a:t>both have </a:t>
            </a:r>
            <a:r>
              <a:rPr kumimoji="0" lang="en-GB" sz="1500" b="1" i="0" u="none" strike="noStrike" kern="1200" cap="none" spc="0" normalizeH="0" baseline="0" noProof="0" dirty="0">
                <a:ln>
                  <a:noFill/>
                </a:ln>
                <a:solidFill>
                  <a:prstClr val="black"/>
                </a:solidFill>
                <a:effectLst/>
                <a:uLnTx/>
                <a:uFillTx/>
                <a:latin typeface="Calibri"/>
                <a:ea typeface="+mn-ea"/>
                <a:cs typeface="+mn-cs"/>
              </a:rPr>
              <a:t>completed AAs</a:t>
            </a:r>
            <a:r>
              <a:rPr kumimoji="0" lang="en-GB" sz="1500" b="0" i="0" u="none" strike="noStrike" kern="1200" cap="none" spc="0" normalizeH="0" baseline="0" noProof="0" dirty="0">
                <a:ln>
                  <a:noFill/>
                </a:ln>
                <a:solidFill>
                  <a:prstClr val="black"/>
                </a:solidFill>
                <a:effectLst/>
                <a:uLnTx/>
                <a:uFillTx/>
                <a:latin typeface="Calibri"/>
                <a:ea typeface="+mn-ea"/>
                <a:cs typeface="+mn-cs"/>
              </a:rPr>
              <a:t> and are currently </a:t>
            </a:r>
            <a:r>
              <a:rPr kumimoji="0" lang="en-GB" sz="1500" b="1" i="0" u="none" strike="noStrike" kern="1200" cap="none" spc="0" normalizeH="0" baseline="0" noProof="0" dirty="0">
                <a:ln>
                  <a:noFill/>
                </a:ln>
                <a:solidFill>
                  <a:prstClr val="black"/>
                </a:solidFill>
                <a:effectLst/>
                <a:uLnTx/>
                <a:uFillTx/>
                <a:latin typeface="Calibri"/>
                <a:ea typeface="+mn-ea"/>
                <a:cs typeface="+mn-cs"/>
              </a:rPr>
              <a:t>developing</a:t>
            </a:r>
            <a:r>
              <a:rPr kumimoji="0" lang="en-GB" sz="1500" b="0" i="0" u="none" strike="noStrike" kern="1200" cap="none" spc="0" normalizeH="0" baseline="0" noProof="0" dirty="0">
                <a:ln>
                  <a:noFill/>
                </a:ln>
                <a:solidFill>
                  <a:prstClr val="black"/>
                </a:solidFill>
                <a:effectLst/>
                <a:uLnTx/>
                <a:uFillTx/>
                <a:latin typeface="Calibri"/>
                <a:ea typeface="+mn-ea"/>
                <a:cs typeface="+mn-cs"/>
              </a:rPr>
              <a:t> their first </a:t>
            </a:r>
            <a:r>
              <a:rPr kumimoji="0" lang="en-GB" sz="1500" b="1" i="0" u="none" strike="noStrike" kern="1200" cap="none" spc="0" normalizeH="0" baseline="0" noProof="0" dirty="0">
                <a:ln>
                  <a:noFill/>
                </a:ln>
                <a:solidFill>
                  <a:prstClr val="black"/>
                </a:solidFill>
                <a:effectLst/>
                <a:uLnTx/>
                <a:uFillTx/>
                <a:latin typeface="Calibri"/>
                <a:ea typeface="+mn-ea"/>
                <a:cs typeface="+mn-cs"/>
              </a:rPr>
              <a:t>IP</a:t>
            </a:r>
            <a:r>
              <a:rPr kumimoji="0" lang="en-GB" sz="1500" b="0" i="0" u="none" strike="noStrike" kern="1200" cap="none" spc="0" normalizeH="0" baseline="0" noProof="0" dirty="0">
                <a:ln>
                  <a:noFill/>
                </a:ln>
                <a:solidFill>
                  <a:prstClr val="black"/>
                </a:solidFill>
                <a:effectLst/>
                <a:uLnTx/>
                <a:uFillTx/>
                <a:latin typeface="Calibri"/>
                <a:ea typeface="+mn-ea"/>
                <a:cs typeface="+mn-cs"/>
              </a:rPr>
              <a:t> iteration</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500" b="1" i="0" u="none" strike="noStrike" kern="1200" cap="none" spc="0" normalizeH="0" baseline="0" noProof="0" dirty="0">
                <a:ln>
                  <a:noFill/>
                </a:ln>
                <a:solidFill>
                  <a:prstClr val="black"/>
                </a:solidFill>
                <a:effectLst/>
                <a:uLnTx/>
                <a:uFillTx/>
                <a:latin typeface="Calibri"/>
                <a:ea typeface="+mn-ea"/>
                <a:cs typeface="+mn-cs"/>
              </a:rPr>
              <a:t>Burundi and South Sudan </a:t>
            </a:r>
            <a:r>
              <a:rPr kumimoji="0" lang="en-GB" sz="1500" b="0" i="0" u="none" strike="noStrike" kern="1200" cap="none" spc="0" normalizeH="0" baseline="0" noProof="0" dirty="0">
                <a:ln>
                  <a:noFill/>
                </a:ln>
                <a:solidFill>
                  <a:prstClr val="black"/>
                </a:solidFill>
                <a:effectLst/>
                <a:uLnTx/>
                <a:uFillTx/>
                <a:latin typeface="Calibri"/>
                <a:ea typeface="+mn-ea"/>
                <a:cs typeface="+mn-cs"/>
              </a:rPr>
              <a:t>have undergone a </a:t>
            </a:r>
            <a:r>
              <a:rPr kumimoji="0" lang="en-GB" sz="1500" b="1" i="0" u="none" strike="noStrike" kern="1200" cap="none" spc="0" normalizeH="0" baseline="0" noProof="0" dirty="0">
                <a:ln>
                  <a:noFill/>
                </a:ln>
                <a:solidFill>
                  <a:prstClr val="black"/>
                </a:solidFill>
                <a:effectLst/>
                <a:uLnTx/>
                <a:uFillTx/>
                <a:latin typeface="Calibri"/>
                <a:ea typeface="+mn-ea"/>
                <a:cs typeface="+mn-cs"/>
              </a:rPr>
              <a:t>RAGA</a:t>
            </a:r>
            <a:r>
              <a:rPr kumimoji="0" lang="en-GB" sz="1500" b="0" i="0" u="none" strike="noStrike" kern="1200" cap="none" spc="0" normalizeH="0" baseline="0" noProof="0" dirty="0">
                <a:ln>
                  <a:noFill/>
                </a:ln>
                <a:solidFill>
                  <a:prstClr val="black"/>
                </a:solidFill>
                <a:effectLst/>
                <a:uLnTx/>
                <a:uFillTx/>
                <a:latin typeface="Calibri"/>
                <a:ea typeface="+mn-ea"/>
                <a:cs typeface="+mn-cs"/>
              </a:rPr>
              <a:t> but have </a:t>
            </a:r>
            <a:r>
              <a:rPr kumimoji="0" lang="en-GB" sz="1500" b="1" i="0" u="none" strike="noStrike" kern="1200" cap="none" spc="0" normalizeH="0" baseline="0" noProof="0" dirty="0">
                <a:ln>
                  <a:noFill/>
                </a:ln>
                <a:solidFill>
                  <a:prstClr val="black"/>
                </a:solidFill>
                <a:effectLst/>
                <a:uLnTx/>
                <a:uFillTx/>
                <a:latin typeface="Calibri"/>
                <a:ea typeface="+mn-ea"/>
                <a:cs typeface="+mn-cs"/>
              </a:rPr>
              <a:t>not</a:t>
            </a:r>
            <a:r>
              <a:rPr kumimoji="0" lang="en-GB" sz="1500" b="0" i="0" u="none" strike="noStrike" kern="1200" cap="none" spc="0" normalizeH="0" baseline="0" noProof="0" dirty="0">
                <a:ln>
                  <a:noFill/>
                </a:ln>
                <a:solidFill>
                  <a:prstClr val="black"/>
                </a:solidFill>
                <a:effectLst/>
                <a:uLnTx/>
                <a:uFillTx/>
                <a:latin typeface="Calibri"/>
                <a:ea typeface="+mn-ea"/>
                <a:cs typeface="+mn-cs"/>
              </a:rPr>
              <a:t> engaged in </a:t>
            </a:r>
            <a:r>
              <a:rPr kumimoji="0" lang="en-GB" sz="1500" b="1" i="0" u="none" strike="noStrike" kern="1200" cap="none" spc="0" normalizeH="0" baseline="0" noProof="0" dirty="0">
                <a:ln>
                  <a:noFill/>
                </a:ln>
                <a:solidFill>
                  <a:prstClr val="black"/>
                </a:solidFill>
                <a:effectLst/>
                <a:uLnTx/>
                <a:uFillTx/>
                <a:latin typeface="Calibri"/>
                <a:ea typeface="+mn-ea"/>
                <a:cs typeface="+mn-cs"/>
              </a:rPr>
              <a:t>AA&amp;I</a:t>
            </a:r>
            <a:r>
              <a:rPr kumimoji="0" lang="en-GB" sz="1500" b="0" i="0" u="none" strike="noStrike" kern="1200" cap="none" spc="0" normalizeH="0" baseline="0" noProof="0" dirty="0">
                <a:ln>
                  <a:noFill/>
                </a:ln>
                <a:solidFill>
                  <a:prstClr val="black"/>
                </a:solidFill>
                <a:effectLst/>
                <a:uLnTx/>
                <a:uFillTx/>
                <a:latin typeface="Calibri"/>
                <a:ea typeface="+mn-ea"/>
                <a:cs typeface="+mn-cs"/>
              </a:rPr>
              <a:t>P development</a:t>
            </a:r>
          </a:p>
        </p:txBody>
      </p:sp>
    </p:spTree>
    <p:extLst>
      <p:ext uri="{BB962C8B-B14F-4D97-AF65-F5344CB8AC3E}">
        <p14:creationId xmlns:p14="http://schemas.microsoft.com/office/powerpoint/2010/main" val="5004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665349" y="316967"/>
            <a:ext cx="5813303" cy="968375"/>
          </a:xfrm>
        </p:spPr>
        <p:txBody>
          <a:bodyPr/>
          <a:lstStyle/>
          <a:p>
            <a:r>
              <a:rPr lang="en-GB" dirty="0"/>
              <a:t>2018-21 Outlook and Focus of  SEforALL Africa Hub</a:t>
            </a:r>
          </a:p>
        </p:txBody>
      </p:sp>
      <p:sp>
        <p:nvSpPr>
          <p:cNvPr id="19" name="Rectangle 18"/>
          <p:cNvSpPr/>
          <p:nvPr/>
        </p:nvSpPr>
        <p:spPr>
          <a:xfrm>
            <a:off x="0" y="1453242"/>
            <a:ext cx="9144000" cy="896877"/>
          </a:xfrm>
          <a:prstGeom prst="rect">
            <a:avLst/>
          </a:prstGeom>
          <a:solidFill>
            <a:srgbClr val="D9EAD3"/>
          </a:solidFill>
          <a:ln>
            <a:noFill/>
          </a:ln>
          <a:effectLst>
            <a:outerShdw blurRad="50800"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dirty="0">
                <a:solidFill>
                  <a:schemeClr val="tx1"/>
                </a:solidFill>
              </a:rPr>
              <a:t>Implementing the SEforALL objectives at country-level presents many challenges, notably in terms of institutional capacity, coordination, monitoring, and financing. Going forward, SEforALL will focus on the execution of the following actions in order to maximize its impact:</a:t>
            </a:r>
          </a:p>
        </p:txBody>
      </p:sp>
      <p:grpSp>
        <p:nvGrpSpPr>
          <p:cNvPr id="5" name="Group 4"/>
          <p:cNvGrpSpPr/>
          <p:nvPr/>
        </p:nvGrpSpPr>
        <p:grpSpPr>
          <a:xfrm>
            <a:off x="0" y="2509826"/>
            <a:ext cx="9135632" cy="1857637"/>
            <a:chOff x="0" y="2509826"/>
            <a:chExt cx="9135632" cy="1857637"/>
          </a:xfrm>
        </p:grpSpPr>
        <p:sp>
          <p:nvSpPr>
            <p:cNvPr id="23" name="Rectangle 22"/>
            <p:cNvSpPr/>
            <p:nvPr/>
          </p:nvSpPr>
          <p:spPr>
            <a:xfrm>
              <a:off x="0" y="2813213"/>
              <a:ext cx="9135632" cy="1554250"/>
            </a:xfrm>
            <a:prstGeom prst="rect">
              <a:avLst/>
            </a:prstGeom>
            <a:solidFill>
              <a:schemeClr val="bg1">
                <a:lumMod val="85000"/>
              </a:schemeClr>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endParaRPr lang="en-US" sz="1300" dirty="0">
                <a:solidFill>
                  <a:schemeClr val="tx1"/>
                </a:solidFill>
              </a:endParaRPr>
            </a:p>
          </p:txBody>
        </p:sp>
        <p:sp>
          <p:nvSpPr>
            <p:cNvPr id="62" name="Rectangle 61"/>
            <p:cNvSpPr/>
            <p:nvPr/>
          </p:nvSpPr>
          <p:spPr>
            <a:xfrm>
              <a:off x="0" y="2509826"/>
              <a:ext cx="2737488" cy="290685"/>
            </a:xfrm>
            <a:prstGeom prst="rect">
              <a:avLst/>
            </a:prstGeom>
            <a:solidFill>
              <a:srgbClr val="6AA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rPr>
                <a:t>Key Priority Areas</a:t>
              </a:r>
              <a:endParaRPr lang="en-US" sz="1600" dirty="0">
                <a:solidFill>
                  <a:schemeClr val="bg1"/>
                </a:solidFill>
              </a:endParaRPr>
            </a:p>
          </p:txBody>
        </p:sp>
      </p:grpSp>
      <p:grpSp>
        <p:nvGrpSpPr>
          <p:cNvPr id="65" name="Group 64"/>
          <p:cNvGrpSpPr/>
          <p:nvPr/>
        </p:nvGrpSpPr>
        <p:grpSpPr>
          <a:xfrm>
            <a:off x="8368" y="4539153"/>
            <a:ext cx="9135632" cy="1857637"/>
            <a:chOff x="0" y="2509826"/>
            <a:chExt cx="9135632" cy="1857637"/>
          </a:xfrm>
        </p:grpSpPr>
        <p:sp>
          <p:nvSpPr>
            <p:cNvPr id="66" name="Rectangle 65"/>
            <p:cNvSpPr/>
            <p:nvPr/>
          </p:nvSpPr>
          <p:spPr>
            <a:xfrm>
              <a:off x="0" y="2813213"/>
              <a:ext cx="9135632" cy="1554250"/>
            </a:xfrm>
            <a:prstGeom prst="rect">
              <a:avLst/>
            </a:prstGeom>
            <a:solidFill>
              <a:schemeClr val="bg1">
                <a:lumMod val="85000"/>
              </a:schemeClr>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endParaRPr lang="en-US" sz="1300" dirty="0">
                <a:solidFill>
                  <a:schemeClr val="tx1"/>
                </a:solidFill>
              </a:endParaRPr>
            </a:p>
          </p:txBody>
        </p:sp>
        <p:sp>
          <p:nvSpPr>
            <p:cNvPr id="67" name="Rectangle 66"/>
            <p:cNvSpPr/>
            <p:nvPr/>
          </p:nvSpPr>
          <p:spPr>
            <a:xfrm>
              <a:off x="0" y="2509826"/>
              <a:ext cx="2737488" cy="290685"/>
            </a:xfrm>
            <a:prstGeom prst="rect">
              <a:avLst/>
            </a:prstGeom>
            <a:solidFill>
              <a:srgbClr val="6AA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rPr>
                <a:t>Other Priority Areas</a:t>
              </a:r>
              <a:endParaRPr lang="en-US" sz="1600" dirty="0">
                <a:solidFill>
                  <a:schemeClr val="bg1"/>
                </a:solidFill>
              </a:endParaRPr>
            </a:p>
          </p:txBody>
        </p:sp>
      </p:grpSp>
      <p:grpSp>
        <p:nvGrpSpPr>
          <p:cNvPr id="69" name="Group 68"/>
          <p:cNvGrpSpPr/>
          <p:nvPr/>
        </p:nvGrpSpPr>
        <p:grpSpPr>
          <a:xfrm>
            <a:off x="291471" y="2867898"/>
            <a:ext cx="8561058" cy="1456863"/>
            <a:chOff x="293885" y="2659266"/>
            <a:chExt cx="8556229" cy="1739310"/>
          </a:xfrm>
        </p:grpSpPr>
        <p:sp>
          <p:nvSpPr>
            <p:cNvPr id="73" name="Rectangle 72"/>
            <p:cNvSpPr/>
            <p:nvPr/>
          </p:nvSpPr>
          <p:spPr>
            <a:xfrm>
              <a:off x="293885" y="2659266"/>
              <a:ext cx="2737488" cy="290683"/>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IP Improvement</a:t>
              </a:r>
              <a:r>
                <a:rPr lang="en-US" sz="1600" dirty="0">
                  <a:solidFill>
                    <a:srgbClr val="274E13"/>
                  </a:solidFill>
                </a:rPr>
                <a:t> </a:t>
              </a:r>
              <a:endParaRPr lang="en-US" sz="1600" b="1" dirty="0">
                <a:solidFill>
                  <a:srgbClr val="274E13"/>
                </a:solidFill>
              </a:endParaRPr>
            </a:p>
          </p:txBody>
        </p:sp>
        <p:grpSp>
          <p:nvGrpSpPr>
            <p:cNvPr id="74" name="Group 73"/>
            <p:cNvGrpSpPr/>
            <p:nvPr/>
          </p:nvGrpSpPr>
          <p:grpSpPr>
            <a:xfrm>
              <a:off x="293885" y="2945465"/>
              <a:ext cx="8556229" cy="1453111"/>
              <a:chOff x="70647" y="3123547"/>
              <a:chExt cx="8556229" cy="1453111"/>
            </a:xfrm>
          </p:grpSpPr>
          <p:sp>
            <p:nvSpPr>
              <p:cNvPr id="77" name="Rectangle 76"/>
              <p:cNvSpPr/>
              <p:nvPr/>
            </p:nvSpPr>
            <p:spPr>
              <a:xfrm>
                <a:off x="5889388" y="3128032"/>
                <a:ext cx="2737488" cy="1441245"/>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274E13"/>
                    </a:solidFill>
                  </a:rPr>
                  <a:t>The Hub will play a major contribution in mobilizing the investments to implement the national SEforALL agendas and projects. Formats of the African Development Bank, such as the Africa Energy Market Place (AEMP), will advance a focused trajectory towards achieving the SDG7</a:t>
                </a:r>
                <a:r>
                  <a:rPr lang="en-US" sz="1000" dirty="0">
                    <a:solidFill>
                      <a:srgbClr val="274E13"/>
                    </a:solidFill>
                  </a:rPr>
                  <a:t>.</a:t>
                </a:r>
              </a:p>
            </p:txBody>
          </p:sp>
          <p:sp>
            <p:nvSpPr>
              <p:cNvPr id="78" name="Rectangle 77"/>
              <p:cNvSpPr/>
              <p:nvPr/>
            </p:nvSpPr>
            <p:spPr>
              <a:xfrm>
                <a:off x="70647" y="3123547"/>
                <a:ext cx="2737488" cy="1445730"/>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r>
                  <a:rPr lang="en-GB" sz="1000" dirty="0">
                    <a:solidFill>
                      <a:srgbClr val="274E13"/>
                    </a:solidFill>
                  </a:rPr>
                  <a:t>The Hub will work on improving the bankability of IPs and on establishing processes to ensure constant IP updating. We are working with SEforALL Global and Power Africa to systematically improve existing IPs, develop new IPs based on the new standard and create opportunities to match IP projects with financing.</a:t>
                </a:r>
                <a:r>
                  <a:rPr lang="en-US" sz="1000" dirty="0">
                    <a:solidFill>
                      <a:srgbClr val="274E13"/>
                    </a:solidFill>
                  </a:rPr>
                  <a:t> </a:t>
                </a:r>
              </a:p>
            </p:txBody>
          </p:sp>
          <p:sp>
            <p:nvSpPr>
              <p:cNvPr id="79" name="Rectangle 78"/>
              <p:cNvSpPr/>
              <p:nvPr/>
            </p:nvSpPr>
            <p:spPr>
              <a:xfrm>
                <a:off x="2977299" y="3135413"/>
                <a:ext cx="2737488" cy="1441245"/>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r>
                  <a:rPr lang="en-GB" sz="1050" dirty="0">
                    <a:solidFill>
                      <a:srgbClr val="274E13"/>
                    </a:solidFill>
                  </a:rPr>
                  <a:t>The Hub will continue to shape and refine the roles and functions of National SEforALL Secretariats and roll-out the concept to other countries. We have a clear mandate of the AU STC to support the establishment of these national coordination units.</a:t>
                </a:r>
                <a:r>
                  <a:rPr lang="en-US" sz="1050" dirty="0">
                    <a:solidFill>
                      <a:srgbClr val="274E13"/>
                    </a:solidFill>
                  </a:rPr>
                  <a:t> </a:t>
                </a:r>
              </a:p>
            </p:txBody>
          </p:sp>
        </p:grpSp>
        <p:sp>
          <p:nvSpPr>
            <p:cNvPr id="75" name="Rectangle 74"/>
            <p:cNvSpPr/>
            <p:nvPr/>
          </p:nvSpPr>
          <p:spPr>
            <a:xfrm>
              <a:off x="3200537" y="2666647"/>
              <a:ext cx="2745691" cy="290685"/>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274E13"/>
                  </a:solidFill>
                  <a:latin typeface="Calibri" panose="020F0502020204030204" pitchFamily="34" charset="0"/>
                </a:rPr>
                <a:t>National SEforALL Secretariats</a:t>
              </a:r>
              <a:endParaRPr lang="en-US" sz="1600" dirty="0">
                <a:solidFill>
                  <a:srgbClr val="274E13"/>
                </a:solidFill>
              </a:endParaRPr>
            </a:p>
          </p:txBody>
        </p:sp>
        <p:sp>
          <p:nvSpPr>
            <p:cNvPr id="76" name="Rectangle 75"/>
            <p:cNvSpPr/>
            <p:nvPr/>
          </p:nvSpPr>
          <p:spPr>
            <a:xfrm>
              <a:off x="6109908" y="2663086"/>
              <a:ext cx="2737488" cy="290685"/>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Mobilization of Financing</a:t>
              </a:r>
              <a:endParaRPr lang="en-US" sz="1600" dirty="0">
                <a:solidFill>
                  <a:srgbClr val="274E13"/>
                </a:solidFill>
              </a:endParaRPr>
            </a:p>
          </p:txBody>
        </p:sp>
      </p:grpSp>
      <p:grpSp>
        <p:nvGrpSpPr>
          <p:cNvPr id="80" name="Group 79"/>
          <p:cNvGrpSpPr/>
          <p:nvPr/>
        </p:nvGrpSpPr>
        <p:grpSpPr>
          <a:xfrm>
            <a:off x="291471" y="4891233"/>
            <a:ext cx="8561058" cy="1456863"/>
            <a:chOff x="293885" y="2659266"/>
            <a:chExt cx="8556229" cy="1739310"/>
          </a:xfrm>
        </p:grpSpPr>
        <p:sp>
          <p:nvSpPr>
            <p:cNvPr id="81" name="Rectangle 80"/>
            <p:cNvSpPr/>
            <p:nvPr/>
          </p:nvSpPr>
          <p:spPr>
            <a:xfrm>
              <a:off x="293885" y="2659266"/>
              <a:ext cx="2737488" cy="290685"/>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AA&amp;IP Development</a:t>
              </a:r>
              <a:r>
                <a:rPr lang="en-US" sz="1600" dirty="0">
                  <a:solidFill>
                    <a:srgbClr val="274E13"/>
                  </a:solidFill>
                </a:rPr>
                <a:t> </a:t>
              </a:r>
              <a:endParaRPr lang="en-US" sz="1600" b="1" dirty="0">
                <a:solidFill>
                  <a:srgbClr val="274E13"/>
                </a:solidFill>
              </a:endParaRPr>
            </a:p>
          </p:txBody>
        </p:sp>
        <p:grpSp>
          <p:nvGrpSpPr>
            <p:cNvPr id="82" name="Group 81"/>
            <p:cNvGrpSpPr/>
            <p:nvPr/>
          </p:nvGrpSpPr>
          <p:grpSpPr>
            <a:xfrm>
              <a:off x="293885" y="2949950"/>
              <a:ext cx="8556229" cy="1448626"/>
              <a:chOff x="70647" y="3128032"/>
              <a:chExt cx="8556229" cy="1448626"/>
            </a:xfrm>
          </p:grpSpPr>
          <p:sp>
            <p:nvSpPr>
              <p:cNvPr id="85" name="Rectangle 84"/>
              <p:cNvSpPr/>
              <p:nvPr/>
            </p:nvSpPr>
            <p:spPr>
              <a:xfrm>
                <a:off x="5889388" y="3128032"/>
                <a:ext cx="2737488" cy="1441245"/>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r>
                  <a:rPr lang="en-GB" sz="1050" dirty="0">
                    <a:solidFill>
                      <a:srgbClr val="274E13"/>
                    </a:solidFill>
                  </a:rPr>
                  <a:t>The Hub will continue to showcase and communicate the progress, results and impacts of the SEforALL process in Africa. Instruments for this purpose are the dedicated SEforALL Africa Hub Website, the SEforALL bi-annual Report and Annual SEforALL Africa </a:t>
                </a:r>
                <a:r>
                  <a:rPr lang="en-US" sz="1050" dirty="0">
                    <a:solidFill>
                      <a:srgbClr val="274E13"/>
                    </a:solidFill>
                  </a:rPr>
                  <a:t>events.</a:t>
                </a:r>
                <a:endParaRPr lang="en-US" sz="1050" kern="0" dirty="0">
                  <a:solidFill>
                    <a:srgbClr val="274E13"/>
                  </a:solidFill>
                </a:endParaRPr>
              </a:p>
            </p:txBody>
          </p:sp>
          <p:sp>
            <p:nvSpPr>
              <p:cNvPr id="86" name="Rectangle 85"/>
              <p:cNvSpPr/>
              <p:nvPr/>
            </p:nvSpPr>
            <p:spPr>
              <a:xfrm>
                <a:off x="70647" y="3135413"/>
                <a:ext cx="2737488" cy="1441245"/>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r>
                  <a:rPr lang="en-GB" sz="1100" dirty="0">
                    <a:solidFill>
                      <a:srgbClr val="274E13"/>
                    </a:solidFill>
                  </a:rPr>
                  <a:t>The Hub will continue to offer support in the development of AA and IP for countries opting in to the SEforALL initiative.</a:t>
                </a:r>
                <a:r>
                  <a:rPr lang="en-US" sz="1100" dirty="0">
                    <a:solidFill>
                      <a:srgbClr val="274E13"/>
                    </a:solidFill>
                  </a:rPr>
                  <a:t> </a:t>
                </a:r>
              </a:p>
            </p:txBody>
          </p:sp>
          <p:sp>
            <p:nvSpPr>
              <p:cNvPr id="87" name="Rectangle 86"/>
              <p:cNvSpPr/>
              <p:nvPr/>
            </p:nvSpPr>
            <p:spPr>
              <a:xfrm>
                <a:off x="2977299" y="3135413"/>
                <a:ext cx="2737488" cy="1441245"/>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r>
                  <a:rPr lang="en-GB" sz="1200" dirty="0">
                    <a:solidFill>
                      <a:srgbClr val="274E13"/>
                    </a:solidFill>
                  </a:rPr>
                  <a:t>Together with its partners, the Hub will continue to monitor progress of SEforALL and SDG7 targets in Africa.</a:t>
                </a:r>
                <a:endParaRPr lang="en-US" sz="1200" dirty="0">
                  <a:solidFill>
                    <a:srgbClr val="274E13"/>
                  </a:solidFill>
                </a:endParaRPr>
              </a:p>
            </p:txBody>
          </p:sp>
        </p:grpSp>
        <p:sp>
          <p:nvSpPr>
            <p:cNvPr id="83" name="Rectangle 82"/>
            <p:cNvSpPr/>
            <p:nvPr/>
          </p:nvSpPr>
          <p:spPr>
            <a:xfrm>
              <a:off x="3200537" y="2666647"/>
              <a:ext cx="2745691" cy="290685"/>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Monitoring</a:t>
              </a:r>
              <a:endParaRPr lang="en-US" sz="1600" dirty="0">
                <a:solidFill>
                  <a:srgbClr val="274E13"/>
                </a:solidFill>
              </a:endParaRPr>
            </a:p>
          </p:txBody>
        </p:sp>
        <p:sp>
          <p:nvSpPr>
            <p:cNvPr id="84" name="Rectangle 83"/>
            <p:cNvSpPr/>
            <p:nvPr/>
          </p:nvSpPr>
          <p:spPr>
            <a:xfrm>
              <a:off x="6109908" y="2663086"/>
              <a:ext cx="2737488" cy="290685"/>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Communication</a:t>
              </a:r>
              <a:r>
                <a:rPr lang="en-US" sz="1600" dirty="0">
                  <a:solidFill>
                    <a:srgbClr val="274E13"/>
                  </a:solidFill>
                </a:rPr>
                <a:t> </a:t>
              </a:r>
            </a:p>
          </p:txBody>
        </p:sp>
      </p:grpSp>
    </p:spTree>
    <p:extLst>
      <p:ext uri="{BB962C8B-B14F-4D97-AF65-F5344CB8AC3E}">
        <p14:creationId xmlns:p14="http://schemas.microsoft.com/office/powerpoint/2010/main" val="324731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665349" y="316967"/>
            <a:ext cx="5813303" cy="968375"/>
          </a:xfrm>
        </p:spPr>
        <p:txBody>
          <a:bodyPr/>
          <a:lstStyle/>
          <a:p>
            <a:r>
              <a:rPr lang="en-GB" dirty="0"/>
              <a:t>Implementing the SEforALL Africa Targets</a:t>
            </a:r>
          </a:p>
        </p:txBody>
      </p:sp>
      <p:sp>
        <p:nvSpPr>
          <p:cNvPr id="19" name="Rectangle 18"/>
          <p:cNvSpPr/>
          <p:nvPr/>
        </p:nvSpPr>
        <p:spPr>
          <a:xfrm>
            <a:off x="0" y="1453242"/>
            <a:ext cx="9144000" cy="702363"/>
          </a:xfrm>
          <a:prstGeom prst="rect">
            <a:avLst/>
          </a:prstGeom>
          <a:solidFill>
            <a:srgbClr val="D9EAD3"/>
          </a:solidFill>
          <a:ln>
            <a:noFill/>
          </a:ln>
          <a:effectLst>
            <a:outerShdw blurRad="50800"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600" dirty="0">
                <a:solidFill>
                  <a:schemeClr val="tx1"/>
                </a:solidFill>
              </a:rPr>
              <a:t>The SEforALL Africa Hub works closely with a number of other Initiatives of the African Development Bank to fast-track the implementation of SEforALL AA and IP, notably :</a:t>
            </a:r>
          </a:p>
        </p:txBody>
      </p:sp>
      <p:grpSp>
        <p:nvGrpSpPr>
          <p:cNvPr id="27" name="Group 68">
            <a:extLst>
              <a:ext uri="{FF2B5EF4-FFF2-40B4-BE49-F238E27FC236}">
                <a16:creationId xmlns:a16="http://schemas.microsoft.com/office/drawing/2014/main" id="{6AC5CE3A-3AFD-4DF6-A2CB-33CC16701CAB}"/>
              </a:ext>
            </a:extLst>
          </p:cNvPr>
          <p:cNvGrpSpPr/>
          <p:nvPr/>
        </p:nvGrpSpPr>
        <p:grpSpPr>
          <a:xfrm>
            <a:off x="1015697" y="2435932"/>
            <a:ext cx="7102449" cy="1638023"/>
            <a:chOff x="702817" y="2659266"/>
            <a:chExt cx="7098444" cy="1955591"/>
          </a:xfrm>
        </p:grpSpPr>
        <p:sp>
          <p:nvSpPr>
            <p:cNvPr id="31" name="Rectangle 75">
              <a:extLst>
                <a:ext uri="{FF2B5EF4-FFF2-40B4-BE49-F238E27FC236}">
                  <a16:creationId xmlns:a16="http://schemas.microsoft.com/office/drawing/2014/main" id="{1086784A-C927-47CA-BC5F-EC1C62E65E58}"/>
                </a:ext>
              </a:extLst>
            </p:cNvPr>
            <p:cNvSpPr/>
            <p:nvPr/>
          </p:nvSpPr>
          <p:spPr>
            <a:xfrm>
              <a:off x="4372949" y="2666909"/>
              <a:ext cx="3428312" cy="489124"/>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Green Mini-Grids MDP</a:t>
              </a:r>
              <a:endParaRPr lang="en-US" sz="1600" dirty="0">
                <a:solidFill>
                  <a:srgbClr val="274E13"/>
                </a:solidFill>
              </a:endParaRPr>
            </a:p>
          </p:txBody>
        </p:sp>
        <p:sp>
          <p:nvSpPr>
            <p:cNvPr id="28" name="Rectangle 72">
              <a:extLst>
                <a:ext uri="{FF2B5EF4-FFF2-40B4-BE49-F238E27FC236}">
                  <a16:creationId xmlns:a16="http://schemas.microsoft.com/office/drawing/2014/main" id="{DB7773AA-9F03-4678-A48A-E55D6F09A068}"/>
                </a:ext>
              </a:extLst>
            </p:cNvPr>
            <p:cNvSpPr/>
            <p:nvPr/>
          </p:nvSpPr>
          <p:spPr>
            <a:xfrm>
              <a:off x="702818" y="2659266"/>
              <a:ext cx="3428313" cy="489120"/>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Sustainable Energy Fund for Africa</a:t>
              </a:r>
              <a:endParaRPr lang="en-US" sz="1600" b="1" dirty="0">
                <a:solidFill>
                  <a:srgbClr val="274E13"/>
                </a:solidFill>
              </a:endParaRPr>
            </a:p>
          </p:txBody>
        </p:sp>
        <p:grpSp>
          <p:nvGrpSpPr>
            <p:cNvPr id="29" name="Group 73">
              <a:extLst>
                <a:ext uri="{FF2B5EF4-FFF2-40B4-BE49-F238E27FC236}">
                  <a16:creationId xmlns:a16="http://schemas.microsoft.com/office/drawing/2014/main" id="{95CCEFB5-1B20-4198-A9F3-44A23AC8B5AB}"/>
                </a:ext>
              </a:extLst>
            </p:cNvPr>
            <p:cNvGrpSpPr/>
            <p:nvPr/>
          </p:nvGrpSpPr>
          <p:grpSpPr>
            <a:xfrm>
              <a:off x="702817" y="3145939"/>
              <a:ext cx="7094460" cy="1468918"/>
              <a:chOff x="479579" y="3324021"/>
              <a:chExt cx="7094460" cy="1468918"/>
            </a:xfrm>
          </p:grpSpPr>
          <p:sp>
            <p:nvSpPr>
              <p:cNvPr id="33" name="Rectangle 77">
                <a:extLst>
                  <a:ext uri="{FF2B5EF4-FFF2-40B4-BE49-F238E27FC236}">
                    <a16:creationId xmlns:a16="http://schemas.microsoft.com/office/drawing/2014/main" id="{A38929DA-A13E-43C5-819D-961436CF9237}"/>
                  </a:ext>
                </a:extLst>
              </p:cNvPr>
              <p:cNvSpPr/>
              <p:nvPr/>
            </p:nvSpPr>
            <p:spPr>
              <a:xfrm>
                <a:off x="479579" y="3324021"/>
                <a:ext cx="3428314" cy="1445729"/>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r>
                  <a:rPr lang="en-GB" sz="1100" dirty="0">
                    <a:solidFill>
                      <a:srgbClr val="274E13"/>
                    </a:solidFill>
                  </a:rPr>
                  <a:t>Aims at unlocking private sector driven initiatives/investments that promote sustainable energy access, in resource mobilization and in financing the upstream activities linked to SEforALL. </a:t>
                </a:r>
                <a:endParaRPr lang="en-US" sz="1100" dirty="0">
                  <a:solidFill>
                    <a:srgbClr val="274E13"/>
                  </a:solidFill>
                </a:endParaRPr>
              </a:p>
            </p:txBody>
          </p:sp>
          <p:sp>
            <p:nvSpPr>
              <p:cNvPr id="32" name="Rectangle 76">
                <a:extLst>
                  <a:ext uri="{FF2B5EF4-FFF2-40B4-BE49-F238E27FC236}">
                    <a16:creationId xmlns:a16="http://schemas.microsoft.com/office/drawing/2014/main" id="{06BFAF6D-F25D-4A11-936F-9270F8F442E8}"/>
                  </a:ext>
                </a:extLst>
              </p:cNvPr>
              <p:cNvSpPr/>
              <p:nvPr/>
            </p:nvSpPr>
            <p:spPr>
              <a:xfrm>
                <a:off x="4145727" y="3334114"/>
                <a:ext cx="3428312" cy="1458825"/>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274E13"/>
                    </a:solidFill>
                  </a:rPr>
                  <a:t>Aims at supporting scale-up of Green Mini-Grids through actions improving the enabling environment, supporting market and business development, and facilitating access to finance. The project seeks to tackle market barriers and strengthen the ecosystem for the GMGs sector in SSA– contributing significantly to the objectives of Sustainable Energy for All. </a:t>
                </a:r>
                <a:r>
                  <a:rPr lang="en-US" sz="1100" dirty="0">
                    <a:solidFill>
                      <a:srgbClr val="274E13"/>
                    </a:solidFill>
                  </a:rPr>
                  <a:t>.</a:t>
                </a:r>
              </a:p>
            </p:txBody>
          </p:sp>
        </p:grpSp>
      </p:grpSp>
      <p:grpSp>
        <p:nvGrpSpPr>
          <p:cNvPr id="35" name="Group 68">
            <a:extLst>
              <a:ext uri="{FF2B5EF4-FFF2-40B4-BE49-F238E27FC236}">
                <a16:creationId xmlns:a16="http://schemas.microsoft.com/office/drawing/2014/main" id="{1039A932-BEC0-4C48-AF39-33B33D74E162}"/>
              </a:ext>
            </a:extLst>
          </p:cNvPr>
          <p:cNvGrpSpPr/>
          <p:nvPr/>
        </p:nvGrpSpPr>
        <p:grpSpPr>
          <a:xfrm>
            <a:off x="1025852" y="4259200"/>
            <a:ext cx="7092295" cy="2082223"/>
            <a:chOff x="712966" y="2659266"/>
            <a:chExt cx="7088296" cy="2485912"/>
          </a:xfrm>
        </p:grpSpPr>
        <p:sp>
          <p:nvSpPr>
            <p:cNvPr id="36" name="Rectangle 72">
              <a:extLst>
                <a:ext uri="{FF2B5EF4-FFF2-40B4-BE49-F238E27FC236}">
                  <a16:creationId xmlns:a16="http://schemas.microsoft.com/office/drawing/2014/main" id="{E7328A62-19CC-4928-BBE7-E0B71B9605B2}"/>
                </a:ext>
              </a:extLst>
            </p:cNvPr>
            <p:cNvSpPr/>
            <p:nvPr/>
          </p:nvSpPr>
          <p:spPr>
            <a:xfrm>
              <a:off x="712966" y="2659266"/>
              <a:ext cx="3418165" cy="457601"/>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274E13"/>
                  </a:solidFill>
                </a:rPr>
                <a:t>Africa Energy Market Place</a:t>
              </a:r>
              <a:endParaRPr lang="en-US" sz="1600" b="1" dirty="0">
                <a:solidFill>
                  <a:srgbClr val="274E13"/>
                </a:solidFill>
              </a:endParaRPr>
            </a:p>
          </p:txBody>
        </p:sp>
        <p:sp>
          <p:nvSpPr>
            <p:cNvPr id="38" name="Rectangle 75">
              <a:extLst>
                <a:ext uri="{FF2B5EF4-FFF2-40B4-BE49-F238E27FC236}">
                  <a16:creationId xmlns:a16="http://schemas.microsoft.com/office/drawing/2014/main" id="{5DB80661-C9C6-41A8-9752-D833D735E65B}"/>
                </a:ext>
              </a:extLst>
            </p:cNvPr>
            <p:cNvSpPr/>
            <p:nvPr/>
          </p:nvSpPr>
          <p:spPr>
            <a:xfrm>
              <a:off x="4383097" y="2666909"/>
              <a:ext cx="3418165" cy="457604"/>
            </a:xfrm>
            <a:prstGeom prst="rect">
              <a:avLst/>
            </a:prstGeom>
            <a:solidFill>
              <a:srgbClr val="D9EA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274E13"/>
                  </a:solidFill>
                </a:rPr>
                <a:t>Facility for Energy Inclusion</a:t>
              </a:r>
            </a:p>
          </p:txBody>
        </p:sp>
        <p:grpSp>
          <p:nvGrpSpPr>
            <p:cNvPr id="37" name="Group 73">
              <a:extLst>
                <a:ext uri="{FF2B5EF4-FFF2-40B4-BE49-F238E27FC236}">
                  <a16:creationId xmlns:a16="http://schemas.microsoft.com/office/drawing/2014/main" id="{1C5DF537-7558-4A4F-B67C-A7638642C379}"/>
                </a:ext>
              </a:extLst>
            </p:cNvPr>
            <p:cNvGrpSpPr/>
            <p:nvPr/>
          </p:nvGrpSpPr>
          <p:grpSpPr>
            <a:xfrm>
              <a:off x="712967" y="3089829"/>
              <a:ext cx="7088294" cy="2055349"/>
              <a:chOff x="489729" y="3267911"/>
              <a:chExt cx="7088294" cy="2055349"/>
            </a:xfrm>
          </p:grpSpPr>
          <p:sp>
            <p:nvSpPr>
              <p:cNvPr id="39" name="Rectangle 76">
                <a:extLst>
                  <a:ext uri="{FF2B5EF4-FFF2-40B4-BE49-F238E27FC236}">
                    <a16:creationId xmlns:a16="http://schemas.microsoft.com/office/drawing/2014/main" id="{289B9C94-BC19-4915-A0AB-5E6756E4DA63}"/>
                  </a:ext>
                </a:extLst>
              </p:cNvPr>
              <p:cNvSpPr/>
              <p:nvPr/>
            </p:nvSpPr>
            <p:spPr>
              <a:xfrm>
                <a:off x="4159859" y="3302595"/>
                <a:ext cx="3418164" cy="2020665"/>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274E13"/>
                    </a:solidFill>
                  </a:rPr>
                  <a:t>FEI is a flagship debt financing platform for small-scale renewable energy access projects. It is AfDB’s first and only facility for small-scale energy projects across RE access technologies (small-scale IPPs, mini-grids, off-grid solutions).  FEI builds on the lessons and insights of other initiatives such SEFA and the AREF which provide upstream project preparation support and equity respectively to small-scale RE access projects that can subsequently be financed through FEI. FEI has 2 dedicated funds – the FEI Off-Grid Fund and the FEI On-Grid Fund.</a:t>
                </a:r>
                <a:endParaRPr lang="en-US" sz="1000" dirty="0">
                  <a:solidFill>
                    <a:srgbClr val="274E13"/>
                  </a:solidFill>
                </a:endParaRPr>
              </a:p>
            </p:txBody>
          </p:sp>
          <p:sp>
            <p:nvSpPr>
              <p:cNvPr id="40" name="Rectangle 77">
                <a:extLst>
                  <a:ext uri="{FF2B5EF4-FFF2-40B4-BE49-F238E27FC236}">
                    <a16:creationId xmlns:a16="http://schemas.microsoft.com/office/drawing/2014/main" id="{D8B1B7BA-13C2-45A7-9CD9-A6D58E2CA37E}"/>
                  </a:ext>
                </a:extLst>
              </p:cNvPr>
              <p:cNvSpPr/>
              <p:nvPr/>
            </p:nvSpPr>
            <p:spPr>
              <a:xfrm>
                <a:off x="489729" y="3267911"/>
                <a:ext cx="3418164" cy="2055349"/>
              </a:xfrm>
              <a:prstGeom prst="rect">
                <a:avLst/>
              </a:prstGeom>
              <a:solidFill>
                <a:schemeClr val="bg1"/>
              </a:solidFill>
              <a:ln w="3175">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114309" algn="ctr">
                  <a:spcBef>
                    <a:spcPct val="20000"/>
                  </a:spcBef>
                  <a:spcAft>
                    <a:spcPts val="600"/>
                  </a:spcAft>
                </a:pPr>
                <a:r>
                  <a:rPr lang="en-GB" sz="1000" dirty="0">
                    <a:solidFill>
                      <a:srgbClr val="274E13"/>
                    </a:solidFill>
                  </a:rPr>
                  <a:t>The AEMP will convene the first tri-partite energy sector platform of government, the private sector, and development partners to identify challenges in implementing the New Deal at country level, discuss opportunities and commit to a pathway for sector reforms and to have a structured public-private dialogue on concrete investment opportunities. Conclusions reached are documented in an Energy Compact,  to be signed at AIF in November 2018. </a:t>
                </a:r>
                <a:endParaRPr lang="en-US" sz="1000" dirty="0">
                  <a:solidFill>
                    <a:srgbClr val="274E13"/>
                  </a:solidFill>
                </a:endParaRPr>
              </a:p>
            </p:txBody>
          </p:sp>
        </p:grpSp>
      </p:grpSp>
    </p:spTree>
    <p:extLst>
      <p:ext uri="{BB962C8B-B14F-4D97-AF65-F5344CB8AC3E}">
        <p14:creationId xmlns:p14="http://schemas.microsoft.com/office/powerpoint/2010/main" val="195780273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Bildschirmpräsentation (4:3)</PresentationFormat>
  <Paragraphs>111</Paragraphs>
  <Slides>10</Slides>
  <Notes>5</Notes>
  <HiddenSlides>0</HiddenSlides>
  <MMClips>0</MMClips>
  <ScaleCrop>false</ScaleCrop>
  <HeadingPairs>
    <vt:vector size="6" baseType="variant">
      <vt:variant>
        <vt:lpstr>Verwendete Schriftarten</vt:lpstr>
      </vt:variant>
      <vt:variant>
        <vt:i4>13</vt:i4>
      </vt:variant>
      <vt:variant>
        <vt:lpstr>Design</vt:lpstr>
      </vt:variant>
      <vt:variant>
        <vt:i4>2</vt:i4>
      </vt:variant>
      <vt:variant>
        <vt:lpstr>Folientitel</vt:lpstr>
      </vt:variant>
      <vt:variant>
        <vt:i4>10</vt:i4>
      </vt:variant>
    </vt:vector>
  </HeadingPairs>
  <TitlesOfParts>
    <vt:vector size="25" baseType="lpstr">
      <vt:lpstr>ＭＳ Ｐゴシック</vt:lpstr>
      <vt:lpstr>Arial</vt:lpstr>
      <vt:lpstr>Arial</vt:lpstr>
      <vt:lpstr>Avenir Book</vt:lpstr>
      <vt:lpstr>Calibri</vt:lpstr>
      <vt:lpstr>Helvetica 55 Roman</vt:lpstr>
      <vt:lpstr>Helvetica CE 45 Light</vt:lpstr>
      <vt:lpstr>Helvetica CE 55 Roman</vt:lpstr>
      <vt:lpstr>Helvetica CE 75 Bold</vt:lpstr>
      <vt:lpstr>Helvetica Neue</vt:lpstr>
      <vt:lpstr>Kabel Book</vt:lpstr>
      <vt:lpstr>Kabel Heavy</vt:lpstr>
      <vt:lpstr>Wingdings</vt:lpstr>
      <vt:lpstr>Thème Office</vt:lpstr>
      <vt:lpstr>1_Thème Office</vt:lpstr>
      <vt:lpstr>PowerPoint-Präsentation</vt:lpstr>
      <vt:lpstr>PowerPoint-Präsentation</vt:lpstr>
      <vt:lpstr>PowerPoint-Präsentation</vt:lpstr>
      <vt:lpstr>PowerPoint-Präsentation</vt:lpstr>
      <vt:lpstr>PowerPoint-Präsentation</vt:lpstr>
      <vt:lpstr>Status of AA &amp; IP  Development in Africa</vt:lpstr>
      <vt:lpstr>PowerPoint-Präsentation</vt:lpstr>
      <vt:lpstr>2018-21 Outlook and Focus of  SEforALL Africa Hub</vt:lpstr>
      <vt:lpstr>Implementing the SEforALL Africa Targets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Mika</dc:creator>
  <cp:lastModifiedBy>Ilka Buss</cp:lastModifiedBy>
  <cp:revision>1007</cp:revision>
  <dcterms:created xsi:type="dcterms:W3CDTF">2013-12-01T18:14:02Z</dcterms:created>
  <dcterms:modified xsi:type="dcterms:W3CDTF">2018-07-25T14:15:44Z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